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5" r:id="rId2"/>
    <p:sldId id="277" r:id="rId3"/>
    <p:sldId id="260" r:id="rId4"/>
    <p:sldId id="258" r:id="rId5"/>
    <p:sldId id="269" r:id="rId6"/>
    <p:sldId id="265" r:id="rId7"/>
    <p:sldId id="266" r:id="rId8"/>
    <p:sldId id="267" r:id="rId9"/>
    <p:sldId id="280" r:id="rId10"/>
    <p:sldId id="281" r:id="rId11"/>
    <p:sldId id="268" r:id="rId12"/>
    <p:sldId id="278" r:id="rId13"/>
    <p:sldId id="283" r:id="rId14"/>
    <p:sldId id="279" r:id="rId15"/>
    <p:sldId id="261" r:id="rId16"/>
    <p:sldId id="264" r:id="rId17"/>
    <p:sldId id="271" r:id="rId18"/>
    <p:sldId id="284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35" autoAdjust="0"/>
  </p:normalViewPr>
  <p:slideViewPr>
    <p:cSldViewPr snapToGrid="0" snapToObjects="1">
      <p:cViewPr varScale="1">
        <p:scale>
          <a:sx n="92" d="100"/>
          <a:sy n="92" d="100"/>
        </p:scale>
        <p:origin x="-2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D7F82-C253-7846-8ABF-A673C4B67347}" type="datetimeFigureOut">
              <a:rPr lang="fr-FR" smtClean="0"/>
              <a:t>20/06/13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9670C-C449-CD4D-9739-045F9D1C29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59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Bonjour à tous, </a:t>
            </a:r>
          </a:p>
          <a:p>
            <a:r>
              <a:rPr lang="fr-FR" dirty="0" smtClean="0"/>
              <a:t>Je</a:t>
            </a:r>
            <a:r>
              <a:rPr lang="fr-FR" baseline="0" dirty="0" smtClean="0"/>
              <a:t> remercie le comité organisateur du CETL de m’avoir invité à parler de ce sujet de l’ERT-AD. Cet exposé a pour but d’introduire une réflexion sur l’aménagement de notre pratique quotidienne et de repenser l’organisation de notre réseau de soin.  Sujet sensible en particulier pour les patients et familles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670C-C449-CD4D-9739-045F9D1C29F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394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F06F7-43A5-8B42-A8A3-07A0F7A457A9}" type="slidenum">
              <a:rPr lang="fr-FR"/>
              <a:pPr/>
              <a:t>10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/>
              <a:t>et la disponibilité des parents pour la fratrie</a:t>
            </a:r>
            <a:r>
              <a:rPr lang="en-GB" sz="2400" dirty="0" smtClean="0"/>
              <a:t> </a:t>
            </a:r>
            <a:endParaRPr lang="fr-FR" sz="2400" dirty="0" smtClean="0"/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F06F7-43A5-8B42-A8A3-07A0F7A457A9}" type="slidenum">
              <a:rPr lang="fr-FR"/>
              <a:pPr/>
              <a:t>11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Débuter le ttt en parallèle avec les explorations métaboliques diagnostqiues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F06F7-43A5-8B42-A8A3-07A0F7A457A9}" type="slidenum">
              <a:rPr lang="fr-FR"/>
              <a:pPr/>
              <a:t>12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Médecin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prescripteur a la responsabilité de la PEC: propose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Compagnie HAD: accès veineux, préparation du produit, gestion et surveillance de la perfusion, contact auprès des centres local ou référent si besoin, prêt du frigidaire</a:t>
            </a:r>
            <a:r>
              <a:rPr lang="en-GB" dirty="0" smtClean="0">
                <a:effectLst/>
              </a:rPr>
              <a:t> </a:t>
            </a:r>
          </a:p>
          <a:p>
            <a:r>
              <a:rPr lang="en-GB" dirty="0" err="1" smtClean="0">
                <a:effectLst/>
              </a:rPr>
              <a:t>Hôpital</a:t>
            </a:r>
            <a:r>
              <a:rPr lang="en-GB" dirty="0" smtClean="0">
                <a:effectLst/>
              </a:rPr>
              <a:t> de </a:t>
            </a:r>
            <a:r>
              <a:rPr lang="en-GB" dirty="0" err="1" smtClean="0">
                <a:effectLst/>
              </a:rPr>
              <a:t>proximité</a:t>
            </a:r>
            <a:r>
              <a:rPr lang="en-GB" dirty="0" smtClean="0">
                <a:effectLst/>
              </a:rPr>
              <a:t>: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admission directe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Après 6 mois d’ES à domicile, les parents peuvent être formés pour administrés eux-mêmes le traitement à leur enfant. L’apprentissage est effectué par l’infirmière au domicile sur une période de 8 semaines minimum. L’infirmière à terme n’assure qu’un service d’urgence et d’assistance en cas de difficulté de la famille</a:t>
            </a:r>
            <a:r>
              <a:rPr lang="en-GB" dirty="0" smtClean="0">
                <a:effectLst/>
              </a:rPr>
              <a:t> </a:t>
            </a:r>
          </a:p>
          <a:p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Specialised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Commission Team</a:t>
            </a:r>
            <a:r>
              <a:rPr lang="en-GB" dirty="0" smtClean="0">
                <a:effectLst/>
              </a:rPr>
              <a:t> :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prix est défini pour chaque acte, chaque produit et chaque compagnie. Une perfusion d’ES à domicile coûte entre 260 et 430€ selon les compagnies </a:t>
            </a:r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F06F7-43A5-8B42-A8A3-07A0F7A457A9}" type="slidenum">
              <a:rPr lang="fr-FR"/>
              <a:pPr/>
              <a:t>14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médicaments d’urgence (antihistaminiques, corticoïdes, stylo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autoinjectable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d’adrénaline) sont conservés à domicile</a:t>
            </a:r>
            <a:r>
              <a:rPr lang="en-GB" dirty="0" smtClean="0">
                <a:effectLst/>
              </a:rPr>
              <a:t> </a:t>
            </a:r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F06F7-43A5-8B42-A8A3-07A0F7A457A9}" type="slidenum">
              <a:rPr lang="fr-FR"/>
              <a:pPr/>
              <a:t>15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Débuter le ttt en parallèle avec les explorations métaboliques diagnostqiues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F06F7-43A5-8B42-A8A3-07A0F7A457A9}" type="slidenum">
              <a:rPr lang="fr-FR"/>
              <a:pPr/>
              <a:t>16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Débuter le ttt en parallèle avec les explorations métaboliques diagnostqiues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F06F7-43A5-8B42-A8A3-07A0F7A457A9}" type="slidenum">
              <a:rPr lang="fr-FR"/>
              <a:pPr/>
              <a:t>17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Bonjour à tous, </a:t>
            </a:r>
          </a:p>
          <a:p>
            <a:r>
              <a:rPr lang="fr-FR" dirty="0" smtClean="0"/>
              <a:t>Je</a:t>
            </a:r>
            <a:r>
              <a:rPr lang="fr-FR" baseline="0" dirty="0" smtClean="0"/>
              <a:t> remercie le comité organisateur du CETL de m’avoir invité à parler de ce sujet de l’ERT-AD. Cet exposé a pour but d’introduire une réflexion sur l’aménagement de notre pratique quotidienne et de repenser l’organisation de notre réseau de soin.  Sujet sensible en particulier pour les patients et familles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670C-C449-CD4D-9739-045F9D1C29F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39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F06F7-43A5-8B42-A8A3-07A0F7A457A9}" type="slidenum">
              <a:rPr lang="fr-FR"/>
              <a:pPr/>
              <a:t>2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</a:t>
            </a:r>
            <a:r>
              <a:rPr lang="fr-FR" baseline="0" dirty="0" smtClean="0"/>
              <a:t> 2013, 6 AMM</a:t>
            </a:r>
          </a:p>
          <a:p>
            <a:r>
              <a:rPr lang="fr-FR" baseline="0" dirty="0" smtClean="0"/>
              <a:t>Essais </a:t>
            </a:r>
            <a:r>
              <a:rPr lang="fr-FR" baseline="0" dirty="0" err="1" smtClean="0"/>
              <a:t>ciniques</a:t>
            </a:r>
            <a:r>
              <a:rPr lang="fr-FR" baseline="0" dirty="0" smtClean="0"/>
              <a:t> 2, 3</a:t>
            </a:r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F06F7-43A5-8B42-A8A3-07A0F7A457A9}" type="slidenum">
              <a:rPr lang="fr-FR"/>
              <a:pPr/>
              <a:t>3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Débuter le ttt en parallèle avec les explorations métaboliques diagnostqiues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F06F7-43A5-8B42-A8A3-07A0F7A457A9}" type="slidenum">
              <a:rPr lang="fr-FR"/>
              <a:pPr/>
              <a:t>4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Débuter le ttt en parallèle avec les explorations métaboliques diagnostqiues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F06F7-43A5-8B42-A8A3-07A0F7A457A9}" type="slidenum">
              <a:rPr lang="fr-FR"/>
              <a:pPr/>
              <a:t>5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Débuter le ttt en parallèle avec les explorations métaboliques diagnostqiues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F06F7-43A5-8B42-A8A3-07A0F7A457A9}" type="slidenum">
              <a:rPr lang="fr-FR"/>
              <a:pPr/>
              <a:t>6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Débuter le ttt en parallèle avec les explorations métaboliques diagnostqiues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F06F7-43A5-8B42-A8A3-07A0F7A457A9}" type="slidenum">
              <a:rPr lang="fr-FR"/>
              <a:pPr/>
              <a:t>7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Débuter le ttt en parallèle avec les explorations métaboliques diagnostqiues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F06F7-43A5-8B42-A8A3-07A0F7A457A9}" type="slidenum">
              <a:rPr lang="fr-FR"/>
              <a:pPr/>
              <a:t>8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F06F7-43A5-8B42-A8A3-07A0F7A457A9}" type="slidenum">
              <a:rPr lang="fr-FR"/>
              <a:pPr/>
              <a:t>9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5E57-3822-4644-8CFD-9222291B3C3E}" type="datetimeFigureOut">
              <a:rPr lang="fr-FR" smtClean="0"/>
              <a:t>20/06/13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7F22-2D26-CB4A-920A-C7B1FD72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63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5E57-3822-4644-8CFD-9222291B3C3E}" type="datetimeFigureOut">
              <a:rPr lang="fr-FR" smtClean="0"/>
              <a:t>20/06/13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7F22-2D26-CB4A-920A-C7B1FD72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4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5E57-3822-4644-8CFD-9222291B3C3E}" type="datetimeFigureOut">
              <a:rPr lang="fr-FR" smtClean="0"/>
              <a:t>20/06/13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7F22-2D26-CB4A-920A-C7B1FD72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14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5E57-3822-4644-8CFD-9222291B3C3E}" type="datetimeFigureOut">
              <a:rPr lang="fr-FR" smtClean="0"/>
              <a:t>20/06/13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7F22-2D26-CB4A-920A-C7B1FD72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17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5E57-3822-4644-8CFD-9222291B3C3E}" type="datetimeFigureOut">
              <a:rPr lang="fr-FR" smtClean="0"/>
              <a:t>20/06/13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7F22-2D26-CB4A-920A-C7B1FD72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71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5E57-3822-4644-8CFD-9222291B3C3E}" type="datetimeFigureOut">
              <a:rPr lang="fr-FR" smtClean="0"/>
              <a:t>20/06/13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7F22-2D26-CB4A-920A-C7B1FD72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11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5E57-3822-4644-8CFD-9222291B3C3E}" type="datetimeFigureOut">
              <a:rPr lang="fr-FR" smtClean="0"/>
              <a:t>20/06/13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7F22-2D26-CB4A-920A-C7B1FD72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0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5E57-3822-4644-8CFD-9222291B3C3E}" type="datetimeFigureOut">
              <a:rPr lang="fr-FR" smtClean="0"/>
              <a:t>20/06/13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7F22-2D26-CB4A-920A-C7B1FD72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24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5E57-3822-4644-8CFD-9222291B3C3E}" type="datetimeFigureOut">
              <a:rPr lang="fr-FR" smtClean="0"/>
              <a:t>20/06/13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7F22-2D26-CB4A-920A-C7B1FD72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45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5E57-3822-4644-8CFD-9222291B3C3E}" type="datetimeFigureOut">
              <a:rPr lang="fr-FR" smtClean="0"/>
              <a:t>20/06/13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7F22-2D26-CB4A-920A-C7B1FD72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29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5E57-3822-4644-8CFD-9222291B3C3E}" type="datetimeFigureOut">
              <a:rPr lang="fr-FR" smtClean="0"/>
              <a:t>20/06/13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7F22-2D26-CB4A-920A-C7B1FD72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86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85E57-3822-4644-8CFD-9222291B3C3E}" type="datetimeFigureOut">
              <a:rPr lang="fr-FR" smtClean="0"/>
              <a:t>20/06/13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D7F22-2D26-CB4A-920A-C7B1FD72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06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169056"/>
            <a:ext cx="8382000" cy="12954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fr-F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Enzymothérapie à domicile </a:t>
            </a:r>
            <a:br>
              <a:rPr lang="fr-F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fr-FR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mucopolysaccharidoses</a:t>
            </a:r>
            <a:r>
              <a:rPr lang="fr-F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et autres</a:t>
            </a:r>
            <a:endParaRPr lang="fr-FR" sz="22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7995" y="3549185"/>
            <a:ext cx="9021337" cy="3181209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fr-F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-</a:t>
            </a:r>
            <a:endParaRPr lang="fr-FR" sz="1400" b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Times New Roman" charset="0"/>
            </a:endParaRPr>
          </a:p>
          <a:p>
            <a:pPr>
              <a:lnSpc>
                <a:spcPct val="130000"/>
              </a:lnSpc>
            </a:pPr>
            <a:r>
              <a:rPr lang="fr-F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Julien </a:t>
            </a:r>
            <a:r>
              <a:rPr lang="fr-F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BARUTEAU </a:t>
            </a:r>
            <a:endParaRPr lang="fr-F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Times New Roman" charset="0"/>
            </a:endParaRPr>
          </a:p>
          <a:p>
            <a:pPr>
              <a:lnSpc>
                <a:spcPct val="130000"/>
              </a:lnSpc>
            </a:pPr>
            <a:r>
              <a:rPr lang="fr-F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-</a:t>
            </a:r>
          </a:p>
          <a:p>
            <a:pPr>
              <a:lnSpc>
                <a:spcPct val="130000"/>
              </a:lnSpc>
            </a:pPr>
            <a:r>
              <a:rPr lang="fr-FR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Metabolic</a:t>
            </a:r>
            <a:r>
              <a:rPr lang="fr-FR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Medicine</a:t>
            </a:r>
            <a:r>
              <a:rPr lang="fr-FR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Department</a:t>
            </a:r>
            <a:r>
              <a:rPr lang="fr-FR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, </a:t>
            </a:r>
            <a:r>
              <a:rPr lang="fr-FR" sz="14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Great Ormond Street </a:t>
            </a:r>
            <a:r>
              <a:rPr lang="fr-FR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Hospital</a:t>
            </a:r>
            <a:r>
              <a:rPr lang="fr-FR" sz="14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 for </a:t>
            </a:r>
            <a:r>
              <a:rPr lang="fr-FR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Children</a:t>
            </a:r>
            <a:r>
              <a:rPr lang="fr-FR" sz="14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, </a:t>
            </a:r>
            <a:r>
              <a:rPr lang="fr-FR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Londres</a:t>
            </a:r>
            <a:endParaRPr lang="fr-FR" sz="1400" b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fr-F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-</a:t>
            </a:r>
          </a:p>
          <a:p>
            <a:pPr>
              <a:lnSpc>
                <a:spcPct val="130000"/>
              </a:lnSpc>
            </a:pPr>
            <a:r>
              <a:rPr lang="fr-F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Comité National d’Evaluation et de Traitement des Maladies </a:t>
            </a:r>
            <a:r>
              <a:rPr lang="fr-FR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Lysosomales</a:t>
            </a:r>
            <a:endParaRPr lang="fr-FR" sz="1600" b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fr-F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Toulouse, 20 Juin 2013</a:t>
            </a:r>
            <a:endParaRPr lang="fr-FR" sz="1600" b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97994" y="182871"/>
            <a:ext cx="3306937" cy="1260710"/>
            <a:chOff x="138887" y="161158"/>
            <a:chExt cx="3785946" cy="138105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887" y="161159"/>
              <a:ext cx="877112" cy="1381053"/>
            </a:xfrm>
            <a:prstGeom prst="rect">
              <a:avLst/>
            </a:prstGeom>
          </p:spPr>
        </p:pic>
        <p:pic>
          <p:nvPicPr>
            <p:cNvPr id="9" name="Image 8" descr="Capture d’écran 2012-06-11 à 11.46.2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999" y="1076828"/>
              <a:ext cx="2908834" cy="465384"/>
            </a:xfrm>
            <a:prstGeom prst="rect">
              <a:avLst/>
            </a:prstGeom>
          </p:spPr>
        </p:pic>
        <p:pic>
          <p:nvPicPr>
            <p:cNvPr id="10" name="Image 9" descr="Capture d’écran 2012-06-21 à 01.31.43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999" y="161158"/>
              <a:ext cx="2908834" cy="915669"/>
            </a:xfrm>
            <a:prstGeom prst="rect">
              <a:avLst/>
            </a:prstGeom>
          </p:spPr>
        </p:pic>
      </p:grpSp>
      <p:pic>
        <p:nvPicPr>
          <p:cNvPr id="5" name="Image 4" descr="Capture d’écran 2013-06-12 à 10.52.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31" y="182871"/>
            <a:ext cx="5483256" cy="12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533400" y="1053528"/>
            <a:ext cx="495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-16447"/>
            <a:ext cx="3650308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Enzymothérapie à domicile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>
              <a:lnSpc>
                <a:spcPct val="130000"/>
              </a:lnSpc>
            </a:pPr>
            <a:r>
              <a:rPr lang="fr-FR" sz="2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Bénéfices</a:t>
            </a:r>
            <a:endParaRPr lang="fr-FR" sz="2400" b="1" dirty="0">
              <a:solidFill>
                <a:srgbClr val="33CC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28266" y="15710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33401" y="1199184"/>
            <a:ext cx="848551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FR" sz="2400" b="1" dirty="0" smtClean="0"/>
              <a:t>Qualité de vie du patient / famille</a:t>
            </a:r>
          </a:p>
          <a:p>
            <a:pPr marL="800100" lvl="1" indent="-342900">
              <a:lnSpc>
                <a:spcPct val="150000"/>
              </a:lnSpc>
              <a:buFont typeface="Wingdings" charset="0"/>
              <a:buChar char="è"/>
            </a:pPr>
            <a:r>
              <a:rPr lang="fr-FR" sz="2400" dirty="0"/>
              <a:t>D</a:t>
            </a:r>
            <a:r>
              <a:rPr lang="fr-FR" sz="2400" dirty="0" smtClean="0"/>
              <a:t>iminue </a:t>
            </a:r>
            <a:r>
              <a:rPr lang="fr-FR" sz="2400" dirty="0"/>
              <a:t>l’absentéisme </a:t>
            </a:r>
            <a:r>
              <a:rPr lang="fr-FR" sz="2400" dirty="0" smtClean="0"/>
              <a:t>scolaire, </a:t>
            </a:r>
          </a:p>
          <a:p>
            <a:pPr marL="800100" lvl="1" indent="-342900">
              <a:lnSpc>
                <a:spcPct val="150000"/>
              </a:lnSpc>
              <a:buFont typeface="Wingdings" charset="0"/>
              <a:buChar char="è"/>
            </a:pPr>
            <a:r>
              <a:rPr lang="fr-FR" sz="2400" dirty="0" smtClean="0"/>
              <a:t>Diminue l’absentéisme </a:t>
            </a:r>
            <a:r>
              <a:rPr lang="fr-FR" sz="2400" dirty="0"/>
              <a:t>des parents à leur travail, </a:t>
            </a:r>
            <a:endParaRPr lang="fr-FR" sz="2400" dirty="0" smtClean="0"/>
          </a:p>
          <a:p>
            <a:pPr lvl="1">
              <a:lnSpc>
                <a:spcPct val="150000"/>
              </a:lnSpc>
            </a:pP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400" dirty="0">
                <a:sym typeface="Wingdings"/>
              </a:rPr>
              <a:t>E</a:t>
            </a:r>
            <a:r>
              <a:rPr lang="fr-FR" sz="2400" dirty="0" smtClean="0"/>
              <a:t>vite </a:t>
            </a:r>
            <a:r>
              <a:rPr lang="fr-FR" sz="2400" dirty="0"/>
              <a:t>la fatigue et la durée des transports, 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400" dirty="0">
                <a:sym typeface="Wingdings"/>
              </a:rPr>
              <a:t>F</a:t>
            </a:r>
            <a:r>
              <a:rPr lang="fr-FR" sz="2400" dirty="0" smtClean="0"/>
              <a:t>acilite </a:t>
            </a:r>
            <a:r>
              <a:rPr lang="fr-FR" sz="2400" dirty="0"/>
              <a:t>la vie </a:t>
            </a:r>
            <a:r>
              <a:rPr lang="fr-FR" sz="2400" dirty="0" smtClean="0"/>
              <a:t>familiale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33400" y="4264542"/>
            <a:ext cx="817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b="1" dirty="0" smtClean="0"/>
              <a:t>Diminue le </a:t>
            </a:r>
            <a:r>
              <a:rPr lang="fr-FR" sz="2400" b="1" dirty="0"/>
              <a:t>coût </a:t>
            </a:r>
            <a:r>
              <a:rPr lang="fr-FR" sz="2400" dirty="0"/>
              <a:t>du </a:t>
            </a:r>
            <a:r>
              <a:rPr lang="fr-FR" sz="2400" dirty="0" smtClean="0"/>
              <a:t>traitement / Charge de travail hospitalière</a:t>
            </a:r>
            <a:endParaRPr lang="fr-FR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40390" y="4898113"/>
            <a:ext cx="332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b="1" dirty="0" smtClean="0"/>
              <a:t>Améliore l’observance</a:t>
            </a:r>
            <a:endParaRPr lang="fr-FR" sz="2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411306" y="4990446"/>
            <a:ext cx="208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FF"/>
                </a:solidFill>
              </a:rPr>
              <a:t>Burton, MGM, 2009</a:t>
            </a:r>
            <a:endParaRPr lang="fr-FR" b="1" dirty="0">
              <a:solidFill>
                <a:srgbClr val="FF00FF"/>
              </a:solidFill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138049" y="5539256"/>
            <a:ext cx="8880866" cy="1171104"/>
            <a:chOff x="138049" y="5539256"/>
            <a:chExt cx="8880866" cy="1171104"/>
          </a:xfrm>
        </p:grpSpPr>
        <p:grpSp>
          <p:nvGrpSpPr>
            <p:cNvPr id="3" name="Grouper 2"/>
            <p:cNvGrpSpPr/>
            <p:nvPr/>
          </p:nvGrpSpPr>
          <p:grpSpPr>
            <a:xfrm>
              <a:off x="284365" y="5740866"/>
              <a:ext cx="8684690" cy="969494"/>
              <a:chOff x="381000" y="5823702"/>
              <a:chExt cx="8684690" cy="969494"/>
            </a:xfrm>
          </p:grpSpPr>
          <p:grpSp>
            <p:nvGrpSpPr>
              <p:cNvPr id="11" name="Grouper 10"/>
              <p:cNvGrpSpPr/>
              <p:nvPr/>
            </p:nvGrpSpPr>
            <p:grpSpPr>
              <a:xfrm>
                <a:off x="381000" y="5823702"/>
                <a:ext cx="8637915" cy="667040"/>
                <a:chOff x="381000" y="5823702"/>
                <a:chExt cx="8637915" cy="667040"/>
              </a:xfrm>
            </p:grpSpPr>
            <p:sp>
              <p:nvSpPr>
                <p:cNvPr id="4" name="Triangle isocèle 3"/>
                <p:cNvSpPr/>
                <p:nvPr/>
              </p:nvSpPr>
              <p:spPr>
                <a:xfrm>
                  <a:off x="381000" y="5823702"/>
                  <a:ext cx="831932" cy="667040"/>
                </a:xfrm>
                <a:prstGeom prst="triangle">
                  <a:avLst/>
                </a:prstGeom>
                <a:noFill/>
                <a:ln w="7620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6" name="Connecteur droit 5"/>
                <p:cNvCxnSpPr/>
                <p:nvPr/>
              </p:nvCxnSpPr>
              <p:spPr>
                <a:xfrm>
                  <a:off x="795409" y="5964871"/>
                  <a:ext cx="14386" cy="410486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ZoneTexte 9"/>
                <p:cNvSpPr txBox="1"/>
                <p:nvPr/>
              </p:nvSpPr>
              <p:spPr>
                <a:xfrm>
                  <a:off x="1522602" y="5926389"/>
                  <a:ext cx="74963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dirty="0" smtClean="0"/>
                    <a:t>Transition tardive: insécurité, distance avec professionnels</a:t>
                  </a:r>
                  <a:endParaRPr lang="fr-FR" sz="2400" dirty="0"/>
                </a:p>
              </p:txBody>
            </p:sp>
          </p:grpSp>
          <p:sp>
            <p:nvSpPr>
              <p:cNvPr id="13" name="ZoneTexte 12"/>
              <p:cNvSpPr txBox="1"/>
              <p:nvPr/>
            </p:nvSpPr>
            <p:spPr>
              <a:xfrm>
                <a:off x="6501241" y="6423864"/>
                <a:ext cx="2564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FF"/>
                    </a:solidFill>
                  </a:rPr>
                  <a:t>Parini, </a:t>
                </a:r>
                <a:r>
                  <a:rPr lang="fr-FR" b="1" dirty="0" err="1" smtClean="0">
                    <a:solidFill>
                      <a:srgbClr val="FF00FF"/>
                    </a:solidFill>
                  </a:rPr>
                  <a:t>Br</a:t>
                </a:r>
                <a:r>
                  <a:rPr lang="fr-FR" b="1" dirty="0" smtClean="0">
                    <a:solidFill>
                      <a:srgbClr val="FF00FF"/>
                    </a:solidFill>
                  </a:rPr>
                  <a:t> J Nursing, 2010</a:t>
                </a:r>
                <a:endParaRPr lang="fr-FR" b="1" dirty="0">
                  <a:solidFill>
                    <a:srgbClr val="FF00FF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38049" y="5539256"/>
              <a:ext cx="8880866" cy="117110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548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533400" y="1219200"/>
            <a:ext cx="495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630796" y="6015566"/>
            <a:ext cx="6136641" cy="59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Symbol" charset="0"/>
              <a:buNone/>
            </a:pPr>
            <a:r>
              <a:rPr lang="fr-FR" sz="1600" b="1" dirty="0" smtClean="0">
                <a:solidFill>
                  <a:srgbClr val="FF00FF"/>
                </a:solidFill>
                <a:latin typeface="Calibri" charset="0"/>
                <a:sym typeface="Wingdings"/>
              </a:rPr>
              <a:t>IV ERT: </a:t>
            </a:r>
            <a:r>
              <a:rPr lang="fr-FR" sz="1600" b="1" dirty="0" err="1" smtClean="0">
                <a:solidFill>
                  <a:srgbClr val="FF00FF"/>
                </a:solidFill>
                <a:latin typeface="Calibri" charset="0"/>
                <a:sym typeface="Wingdings"/>
              </a:rPr>
              <a:t>better</a:t>
            </a:r>
            <a:r>
              <a:rPr lang="fr-FR" sz="1600" b="1" dirty="0" smtClean="0">
                <a:solidFill>
                  <a:srgbClr val="FF00FF"/>
                </a:solidFill>
                <a:latin typeface="Calibri" charset="0"/>
                <a:sym typeface="Wingdings"/>
              </a:rPr>
              <a:t> </a:t>
            </a:r>
            <a:r>
              <a:rPr lang="fr-FR" sz="1600" b="1" dirty="0" err="1" smtClean="0">
                <a:solidFill>
                  <a:srgbClr val="FF00FF"/>
                </a:solidFill>
                <a:latin typeface="Calibri" charset="0"/>
                <a:sym typeface="Wingdings"/>
              </a:rPr>
              <a:t>at</a:t>
            </a:r>
            <a:r>
              <a:rPr lang="fr-FR" sz="1600" b="1" dirty="0" smtClean="0">
                <a:solidFill>
                  <a:srgbClr val="FF00FF"/>
                </a:solidFill>
                <a:latin typeface="Calibri" charset="0"/>
                <a:sym typeface="Wingdings"/>
              </a:rPr>
              <a:t> home or in </a:t>
            </a:r>
            <a:r>
              <a:rPr lang="fr-FR" sz="1600" b="1" dirty="0" err="1" smtClean="0">
                <a:solidFill>
                  <a:srgbClr val="FF00FF"/>
                </a:solidFill>
                <a:latin typeface="Calibri" charset="0"/>
                <a:sym typeface="Wingdings"/>
              </a:rPr>
              <a:t>hospital</a:t>
            </a:r>
            <a:r>
              <a:rPr lang="fr-FR" sz="1600" b="1" dirty="0" smtClean="0">
                <a:solidFill>
                  <a:srgbClr val="FF00FF"/>
                </a:solidFill>
                <a:latin typeface="Calibri" charset="0"/>
                <a:sym typeface="Wingdings"/>
              </a:rPr>
              <a:t> ? Milligan, British J Nursing, 2006</a:t>
            </a:r>
            <a:endParaRPr lang="fr-FR" sz="1600" b="1" dirty="0" smtClean="0">
              <a:solidFill>
                <a:srgbClr val="FF00FF"/>
              </a:solidFill>
              <a:ea typeface="Wingdings"/>
              <a:cs typeface="Wingdings"/>
              <a:sym typeface="Wingding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149225"/>
            <a:ext cx="3715029" cy="91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Enzymothérapie à domicile</a:t>
            </a:r>
            <a:endParaRPr lang="fr-FR" sz="22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>
              <a:lnSpc>
                <a:spcPct val="130000"/>
              </a:lnSpc>
            </a:pPr>
            <a:r>
              <a:rPr lang="fr-FR" sz="2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Evaluation dans Gaucher &amp; Fabry</a:t>
            </a:r>
            <a:endParaRPr lang="fr-FR" sz="2000" b="1" dirty="0">
              <a:solidFill>
                <a:srgbClr val="33CC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59588" y="1481738"/>
            <a:ext cx="1621808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400" dirty="0" smtClean="0"/>
              <a:t>25 Gaucher</a:t>
            </a:r>
          </a:p>
          <a:p>
            <a:pPr>
              <a:lnSpc>
                <a:spcPct val="120000"/>
              </a:lnSpc>
            </a:pPr>
            <a:r>
              <a:rPr lang="fr-FR" sz="2400" dirty="0" smtClean="0"/>
              <a:t>20 Fabry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846605" y="2695096"/>
            <a:ext cx="7653658" cy="185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400" dirty="0" smtClean="0"/>
              <a:t>Domicile     	- Moins stressant</a:t>
            </a:r>
          </a:p>
          <a:p>
            <a:pPr>
              <a:lnSpc>
                <a:spcPct val="120000"/>
              </a:lnSpc>
            </a:pPr>
            <a:r>
              <a:rPr lang="fr-FR" sz="2400" dirty="0"/>
              <a:t>	</a:t>
            </a:r>
            <a:r>
              <a:rPr lang="fr-FR" sz="2400" dirty="0" smtClean="0"/>
              <a:t>			- Plus confortable</a:t>
            </a:r>
          </a:p>
          <a:p>
            <a:pPr>
              <a:lnSpc>
                <a:spcPct val="120000"/>
              </a:lnSpc>
            </a:pPr>
            <a:r>
              <a:rPr lang="fr-FR" sz="2400" dirty="0"/>
              <a:t>	</a:t>
            </a:r>
            <a:r>
              <a:rPr lang="fr-FR" sz="2400" dirty="0" smtClean="0"/>
              <a:t>			- Plus efficace</a:t>
            </a:r>
          </a:p>
          <a:p>
            <a:pPr>
              <a:lnSpc>
                <a:spcPct val="120000"/>
              </a:lnSpc>
            </a:pPr>
            <a:r>
              <a:rPr lang="fr-FR" sz="2400" dirty="0"/>
              <a:t>	</a:t>
            </a:r>
            <a:r>
              <a:rPr lang="fr-FR" sz="2400" dirty="0" smtClean="0"/>
              <a:t>			- Moins de retentissement sur la vie familiale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950458" y="5169620"/>
            <a:ext cx="818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9%</a:t>
            </a:r>
            <a:endParaRPr lang="fr-FR" sz="4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938738" y="4795671"/>
            <a:ext cx="5210302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fr-FR" sz="2400" dirty="0"/>
          </a:p>
          <a:p>
            <a:pPr>
              <a:lnSpc>
                <a:spcPct val="120000"/>
              </a:lnSpc>
            </a:pPr>
            <a:r>
              <a:rPr lang="fr-FR" sz="2400" dirty="0"/>
              <a:t>Choix de conserver l’ERT à l’hôpital </a:t>
            </a:r>
            <a:r>
              <a:rPr lang="fr-FR" sz="2400" dirty="0" smtClean="0"/>
              <a:t>: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5506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498123" y="995798"/>
            <a:ext cx="4029046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-3629"/>
            <a:ext cx="3360738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Enzymothérapie à domicile</a:t>
            </a:r>
            <a:endParaRPr lang="fr-FR" sz="22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>
              <a:lnSpc>
                <a:spcPct val="130000"/>
              </a:lnSpc>
            </a:pPr>
            <a:r>
              <a:rPr lang="fr-FR" sz="2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L’expérience britannique</a:t>
            </a:r>
            <a:endParaRPr lang="fr-FR" sz="2000" b="1" dirty="0">
              <a:solidFill>
                <a:srgbClr val="33CC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14430" y="3476318"/>
            <a:ext cx="1031051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200" b="1" dirty="0" smtClean="0"/>
              <a:t>Patient</a:t>
            </a:r>
            <a:endParaRPr lang="fr-FR" sz="2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81000" y="3297124"/>
            <a:ext cx="162148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200" b="1" dirty="0" smtClean="0"/>
              <a:t>Spécialiste </a:t>
            </a:r>
          </a:p>
          <a:p>
            <a:r>
              <a:rPr lang="fr-FR" sz="2200" b="1" dirty="0" smtClean="0"/>
              <a:t>prescripteur</a:t>
            </a:r>
            <a:endParaRPr lang="fr-FR" sz="2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741738" y="1313115"/>
            <a:ext cx="2095445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200" b="1" dirty="0" smtClean="0"/>
              <a:t>Compagnie HAD</a:t>
            </a:r>
            <a:endParaRPr lang="fr-FR" sz="2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741738" y="5769492"/>
            <a:ext cx="260328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200" b="1" dirty="0" smtClean="0"/>
              <a:t>Hôpital de proximité</a:t>
            </a:r>
            <a:endParaRPr lang="fr-FR" sz="2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661155" y="3431278"/>
            <a:ext cx="1211652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200" b="1" dirty="0" smtClean="0"/>
              <a:t>Domicile</a:t>
            </a:r>
            <a:endParaRPr lang="fr-FR" sz="2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15910" y="1313115"/>
            <a:ext cx="1302710" cy="430887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sz="2200" b="1" dirty="0" smtClean="0"/>
              <a:t>Perfusion</a:t>
            </a:r>
            <a:endParaRPr lang="fr-FR" sz="2200" b="1" dirty="0"/>
          </a:p>
        </p:txBody>
      </p:sp>
      <p:grpSp>
        <p:nvGrpSpPr>
          <p:cNvPr id="13312" name="Grouper 13311"/>
          <p:cNvGrpSpPr/>
          <p:nvPr/>
        </p:nvGrpSpPr>
        <p:grpSpPr>
          <a:xfrm>
            <a:off x="4785865" y="4066565"/>
            <a:ext cx="930010" cy="1530363"/>
            <a:chOff x="4785865" y="4066565"/>
            <a:chExt cx="930010" cy="1530363"/>
          </a:xfrm>
        </p:grpSpPr>
        <p:sp>
          <p:nvSpPr>
            <p:cNvPr id="15" name="ZoneTexte 14"/>
            <p:cNvSpPr txBox="1"/>
            <p:nvPr/>
          </p:nvSpPr>
          <p:spPr>
            <a:xfrm>
              <a:off x="4923446" y="4548397"/>
              <a:ext cx="792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Relais </a:t>
              </a:r>
              <a:endParaRPr lang="fr-FR" sz="2000" dirty="0"/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 flipV="1">
              <a:off x="4785865" y="4066565"/>
              <a:ext cx="0" cy="15303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r 30"/>
          <p:cNvGrpSpPr/>
          <p:nvPr/>
        </p:nvGrpSpPr>
        <p:grpSpPr>
          <a:xfrm>
            <a:off x="4739864" y="1857804"/>
            <a:ext cx="3243230" cy="1439320"/>
            <a:chOff x="4739864" y="1857804"/>
            <a:chExt cx="3243230" cy="1439320"/>
          </a:xfrm>
        </p:grpSpPr>
        <p:sp>
          <p:nvSpPr>
            <p:cNvPr id="13" name="ZoneTexte 12"/>
            <p:cNvSpPr txBox="1"/>
            <p:nvPr/>
          </p:nvSpPr>
          <p:spPr>
            <a:xfrm>
              <a:off x="7113270" y="2425667"/>
              <a:ext cx="869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Evalue</a:t>
              </a:r>
              <a:endParaRPr lang="fr-FR" sz="20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739864" y="2383458"/>
              <a:ext cx="1517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dirty="0" smtClean="0"/>
                <a:t>Organisation </a:t>
              </a:r>
            </a:p>
            <a:p>
              <a:pPr algn="ctr"/>
              <a:r>
                <a:rPr lang="fr-FR" sz="2000" dirty="0" smtClean="0"/>
                <a:t>matérielle</a:t>
              </a:r>
              <a:endParaRPr lang="fr-FR" sz="2000" dirty="0"/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4785865" y="1857804"/>
              <a:ext cx="0" cy="14393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>
              <a:off x="6027595" y="1857804"/>
              <a:ext cx="1486330" cy="14393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r 29"/>
          <p:cNvGrpSpPr/>
          <p:nvPr/>
        </p:nvGrpSpPr>
        <p:grpSpPr>
          <a:xfrm>
            <a:off x="1904939" y="1417058"/>
            <a:ext cx="2387053" cy="4626706"/>
            <a:chOff x="1904939" y="1417058"/>
            <a:chExt cx="2387053" cy="4626706"/>
          </a:xfrm>
        </p:grpSpPr>
        <p:sp>
          <p:nvSpPr>
            <p:cNvPr id="4" name="ZoneTexte 3"/>
            <p:cNvSpPr txBox="1"/>
            <p:nvPr/>
          </p:nvSpPr>
          <p:spPr>
            <a:xfrm>
              <a:off x="2680832" y="3722539"/>
              <a:ext cx="1348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Coordonne</a:t>
              </a:r>
              <a:endParaRPr lang="fr-FR" sz="20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088876" y="1417058"/>
              <a:ext cx="11211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Prévient, </a:t>
              </a:r>
            </a:p>
            <a:p>
              <a:r>
                <a:rPr lang="fr-FR" sz="2000" dirty="0"/>
                <a:t>P</a:t>
              </a:r>
              <a:r>
                <a:rPr lang="fr-FR" sz="2000" dirty="0" smtClean="0"/>
                <a:t>rescrit</a:t>
              </a:r>
              <a:endParaRPr lang="fr-FR" sz="20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002483" y="5335878"/>
              <a:ext cx="11211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Prévient, </a:t>
              </a:r>
            </a:p>
            <a:p>
              <a:r>
                <a:rPr lang="fr-FR" sz="2000" dirty="0"/>
                <a:t>I</a:t>
              </a:r>
              <a:r>
                <a:rPr lang="fr-FR" sz="2000" dirty="0" smtClean="0"/>
                <a:t>nforme</a:t>
              </a:r>
              <a:endParaRPr lang="fr-FR" sz="2000" dirty="0"/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V="1">
              <a:off x="2198911" y="3621541"/>
              <a:ext cx="2093081" cy="235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 flipV="1">
              <a:off x="2002483" y="1744002"/>
              <a:ext cx="1560458" cy="12857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1904939" y="4244729"/>
              <a:ext cx="1658002" cy="15247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265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3-06-12 à 21.18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6" y="-11336"/>
            <a:ext cx="8372438" cy="620310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4932" y="6111075"/>
            <a:ext cx="86438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FF"/>
                </a:solidFill>
              </a:rPr>
              <a:t>NHS National Framework Agreement for the </a:t>
            </a:r>
            <a:r>
              <a:rPr lang="fr-FR" sz="1400" b="1" dirty="0" err="1">
                <a:solidFill>
                  <a:srgbClr val="FF00FF"/>
                </a:solidFill>
              </a:rPr>
              <a:t>Supply</a:t>
            </a:r>
            <a:r>
              <a:rPr lang="fr-FR" sz="1400" b="1" dirty="0">
                <a:solidFill>
                  <a:srgbClr val="FF00FF"/>
                </a:solidFill>
              </a:rPr>
              <a:t> of Home </a:t>
            </a:r>
            <a:r>
              <a:rPr lang="fr-FR" sz="1400" b="1" dirty="0" err="1">
                <a:solidFill>
                  <a:srgbClr val="FF00FF"/>
                </a:solidFill>
              </a:rPr>
              <a:t>Delivery</a:t>
            </a:r>
            <a:r>
              <a:rPr lang="fr-FR" sz="1400" b="1" dirty="0">
                <a:solidFill>
                  <a:srgbClr val="FF00FF"/>
                </a:solidFill>
              </a:rPr>
              <a:t> Service - Lysosomal Storage </a:t>
            </a:r>
            <a:r>
              <a:rPr lang="fr-FR" sz="1400" b="1" dirty="0" err="1">
                <a:solidFill>
                  <a:srgbClr val="FF00FF"/>
                </a:solidFill>
              </a:rPr>
              <a:t>Disorders</a:t>
            </a:r>
            <a:r>
              <a:rPr lang="fr-FR" sz="1400" b="1" dirty="0">
                <a:solidFill>
                  <a:srgbClr val="FF00FF"/>
                </a:solidFill>
              </a:rPr>
              <a:t> in </a:t>
            </a:r>
            <a:r>
              <a:rPr lang="fr-FR" sz="1400" b="1" dirty="0" err="1">
                <a:solidFill>
                  <a:srgbClr val="FF00FF"/>
                </a:solidFill>
              </a:rPr>
              <a:t>England</a:t>
            </a:r>
            <a:r>
              <a:rPr lang="fr-FR" sz="1400" b="1" dirty="0">
                <a:solidFill>
                  <a:srgbClr val="FF00FF"/>
                </a:solidFill>
              </a:rPr>
              <a:t>. </a:t>
            </a:r>
            <a:r>
              <a:rPr lang="fr-FR" sz="1400" b="1" dirty="0" err="1">
                <a:solidFill>
                  <a:srgbClr val="FF00FF"/>
                </a:solidFill>
              </a:rPr>
              <a:t>Period</a:t>
            </a:r>
            <a:r>
              <a:rPr lang="fr-FR" sz="1400" b="1" dirty="0">
                <a:solidFill>
                  <a:srgbClr val="FF00FF"/>
                </a:solidFill>
              </a:rPr>
              <a:t> of </a:t>
            </a:r>
            <a:r>
              <a:rPr lang="fr-FR" sz="1400" b="1" dirty="0" err="1">
                <a:solidFill>
                  <a:srgbClr val="FF00FF"/>
                </a:solidFill>
              </a:rPr>
              <a:t>framework</a:t>
            </a:r>
            <a:r>
              <a:rPr lang="fr-FR" sz="1400" b="1" dirty="0">
                <a:solidFill>
                  <a:srgbClr val="FF00FF"/>
                </a:solidFill>
              </a:rPr>
              <a:t>: 1 </a:t>
            </a:r>
            <a:r>
              <a:rPr lang="fr-FR" sz="1400" b="1" dirty="0" err="1">
                <a:solidFill>
                  <a:srgbClr val="FF00FF"/>
                </a:solidFill>
              </a:rPr>
              <a:t>October</a:t>
            </a:r>
            <a:r>
              <a:rPr lang="fr-FR" sz="1400" b="1" dirty="0">
                <a:solidFill>
                  <a:srgbClr val="FF00FF"/>
                </a:solidFill>
              </a:rPr>
              <a:t> 2012 to 30 </a:t>
            </a:r>
            <a:r>
              <a:rPr lang="fr-FR" sz="1400" b="1" dirty="0" err="1">
                <a:solidFill>
                  <a:srgbClr val="FF00FF"/>
                </a:solidFill>
              </a:rPr>
              <a:t>September</a:t>
            </a:r>
            <a:r>
              <a:rPr lang="fr-FR" sz="1400" b="1" dirty="0">
                <a:solidFill>
                  <a:srgbClr val="FF00FF"/>
                </a:solidFill>
              </a:rPr>
              <a:t> 2014 </a:t>
            </a:r>
            <a:r>
              <a:rPr lang="fr-FR" sz="1400" b="1" dirty="0" err="1">
                <a:solidFill>
                  <a:srgbClr val="FF00FF"/>
                </a:solidFill>
              </a:rPr>
              <a:t>with</a:t>
            </a:r>
            <a:r>
              <a:rPr lang="fr-FR" sz="1400" b="1" dirty="0">
                <a:solidFill>
                  <a:srgbClr val="FF00FF"/>
                </a:solidFill>
              </a:rPr>
              <a:t> an option to </a:t>
            </a:r>
            <a:r>
              <a:rPr lang="fr-FR" sz="1400" b="1" dirty="0" err="1">
                <a:solidFill>
                  <a:srgbClr val="FF00FF"/>
                </a:solidFill>
              </a:rPr>
              <a:t>extend</a:t>
            </a:r>
            <a:r>
              <a:rPr lang="fr-FR" sz="1400" b="1" dirty="0">
                <a:solidFill>
                  <a:srgbClr val="FF00FF"/>
                </a:solidFill>
              </a:rPr>
              <a:t> for up to 24 </a:t>
            </a:r>
            <a:r>
              <a:rPr lang="fr-FR" sz="1400" b="1" dirty="0" err="1">
                <a:solidFill>
                  <a:srgbClr val="FF00FF"/>
                </a:solidFill>
              </a:rPr>
              <a:t>months</a:t>
            </a:r>
            <a:r>
              <a:rPr lang="fr-FR" sz="1400" b="1" dirty="0">
                <a:solidFill>
                  <a:srgbClr val="FF00FF"/>
                </a:solidFill>
              </a:rPr>
              <a:t>. Official Journal of the </a:t>
            </a:r>
            <a:r>
              <a:rPr lang="fr-FR" sz="1400" b="1" dirty="0" err="1">
                <a:solidFill>
                  <a:srgbClr val="FF00FF"/>
                </a:solidFill>
              </a:rPr>
              <a:t>European</a:t>
            </a:r>
            <a:r>
              <a:rPr lang="fr-FR" sz="1400" b="1" dirty="0">
                <a:solidFill>
                  <a:srgbClr val="FF00FF"/>
                </a:solidFill>
              </a:rPr>
              <a:t> Union </a:t>
            </a:r>
            <a:r>
              <a:rPr lang="fr-FR" sz="1400" b="1" dirty="0" err="1">
                <a:solidFill>
                  <a:srgbClr val="FF00FF"/>
                </a:solidFill>
              </a:rPr>
              <a:t>reference</a:t>
            </a:r>
            <a:r>
              <a:rPr lang="fr-FR" sz="1400" b="1" dirty="0">
                <a:solidFill>
                  <a:srgbClr val="FF00FF"/>
                </a:solidFill>
              </a:rPr>
              <a:t>: 2012/S 55-090064. 2012</a:t>
            </a:r>
            <a:r>
              <a:rPr lang="fr-FR" sz="1400" b="1" dirty="0" smtClean="0">
                <a:solidFill>
                  <a:srgbClr val="FF00FF"/>
                </a:solidFill>
              </a:rPr>
              <a:t>.</a:t>
            </a:r>
            <a:endParaRPr lang="fr-FR" sz="14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5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498123" y="995798"/>
            <a:ext cx="4029046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-3629"/>
            <a:ext cx="3360738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Enzymothérapie à domicile</a:t>
            </a:r>
            <a:endParaRPr lang="fr-FR" sz="22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>
              <a:lnSpc>
                <a:spcPct val="130000"/>
              </a:lnSpc>
            </a:pPr>
            <a:r>
              <a:rPr lang="fr-FR" sz="2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L’expérience britannique</a:t>
            </a:r>
            <a:endParaRPr lang="fr-FR" sz="2000" b="1" dirty="0">
              <a:solidFill>
                <a:srgbClr val="33CC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44464" y="3231413"/>
            <a:ext cx="1031051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200" b="1" dirty="0" smtClean="0"/>
              <a:t>Patient</a:t>
            </a:r>
            <a:endParaRPr lang="fr-FR" sz="2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81000" y="3016301"/>
            <a:ext cx="162148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200" b="1" dirty="0" smtClean="0"/>
              <a:t>Spécialiste</a:t>
            </a:r>
          </a:p>
          <a:p>
            <a:pPr algn="ctr"/>
            <a:r>
              <a:rPr lang="fr-FR" sz="2200" b="1" dirty="0" smtClean="0"/>
              <a:t>prescripteur</a:t>
            </a:r>
            <a:endParaRPr lang="fr-FR" sz="2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632866" y="1579400"/>
            <a:ext cx="2095445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200" b="1" dirty="0" smtClean="0"/>
              <a:t>Compagnie HAD</a:t>
            </a:r>
            <a:endParaRPr lang="fr-FR" sz="2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632866" y="5344763"/>
            <a:ext cx="260328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200" b="1" dirty="0" smtClean="0"/>
              <a:t>Hôpital de proximité</a:t>
            </a:r>
            <a:endParaRPr lang="fr-FR" sz="2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98123" y="1254337"/>
            <a:ext cx="1156411" cy="430887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sz="2200" b="1" dirty="0" smtClean="0"/>
              <a:t>Urgence</a:t>
            </a:r>
            <a:endParaRPr lang="fr-FR" sz="2200" b="1" dirty="0"/>
          </a:p>
        </p:txBody>
      </p:sp>
      <p:grpSp>
        <p:nvGrpSpPr>
          <p:cNvPr id="23" name="Grouper 22"/>
          <p:cNvGrpSpPr/>
          <p:nvPr/>
        </p:nvGrpSpPr>
        <p:grpSpPr>
          <a:xfrm>
            <a:off x="2363535" y="3421654"/>
            <a:ext cx="2822608" cy="1260108"/>
            <a:chOff x="2363535" y="3421654"/>
            <a:chExt cx="2822608" cy="1260108"/>
          </a:xfrm>
        </p:grpSpPr>
        <p:sp>
          <p:nvSpPr>
            <p:cNvPr id="13" name="ZoneTexte 12"/>
            <p:cNvSpPr txBox="1"/>
            <p:nvPr/>
          </p:nvSpPr>
          <p:spPr>
            <a:xfrm>
              <a:off x="2363535" y="3666099"/>
              <a:ext cx="28226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Coordonne</a:t>
              </a:r>
            </a:p>
            <a:p>
              <a:r>
                <a:rPr lang="fr-FR" sz="2000" dirty="0" smtClean="0"/>
                <a:t>Evacuation secondaire</a:t>
              </a:r>
            </a:p>
            <a:p>
              <a:r>
                <a:rPr lang="fr-FR" sz="2000" dirty="0" smtClean="0"/>
                <a:t>Réévaluation de l’ERT-AD</a:t>
              </a:r>
              <a:endParaRPr lang="fr-FR" sz="2000" dirty="0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2363535" y="3421654"/>
              <a:ext cx="2645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r 21"/>
          <p:cNvGrpSpPr/>
          <p:nvPr/>
        </p:nvGrpSpPr>
        <p:grpSpPr>
          <a:xfrm>
            <a:off x="5703061" y="3945200"/>
            <a:ext cx="2503648" cy="1216672"/>
            <a:chOff x="5703061" y="3945200"/>
            <a:chExt cx="2503648" cy="1216672"/>
          </a:xfrm>
        </p:grpSpPr>
        <p:sp>
          <p:nvSpPr>
            <p:cNvPr id="12" name="ZoneTexte 11"/>
            <p:cNvSpPr txBox="1"/>
            <p:nvPr/>
          </p:nvSpPr>
          <p:spPr>
            <a:xfrm>
              <a:off x="5934508" y="4610595"/>
              <a:ext cx="22722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Evacuation primaire</a:t>
              </a:r>
              <a:endParaRPr lang="fr-FR" sz="2000" dirty="0"/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H="1" flipV="1">
              <a:off x="5703061" y="3945200"/>
              <a:ext cx="11759" cy="12166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r 15"/>
          <p:cNvGrpSpPr/>
          <p:nvPr/>
        </p:nvGrpSpPr>
        <p:grpSpPr>
          <a:xfrm>
            <a:off x="2363536" y="2104727"/>
            <a:ext cx="6772053" cy="987693"/>
            <a:chOff x="2363536" y="2104727"/>
            <a:chExt cx="6772053" cy="987693"/>
          </a:xfrm>
        </p:grpSpPr>
        <p:grpSp>
          <p:nvGrpSpPr>
            <p:cNvPr id="21" name="Grouper 20"/>
            <p:cNvGrpSpPr/>
            <p:nvPr/>
          </p:nvGrpSpPr>
          <p:grpSpPr>
            <a:xfrm>
              <a:off x="5608990" y="2104727"/>
              <a:ext cx="3526599" cy="987693"/>
              <a:chOff x="5608990" y="2104727"/>
              <a:chExt cx="3526599" cy="987693"/>
            </a:xfrm>
          </p:grpSpPr>
          <p:sp>
            <p:nvSpPr>
              <p:cNvPr id="4" name="ZoneTexte 3"/>
              <p:cNvSpPr txBox="1"/>
              <p:nvPr/>
            </p:nvSpPr>
            <p:spPr>
              <a:xfrm>
                <a:off x="5837716" y="2449183"/>
                <a:ext cx="32978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/>
                  <a:t>Gestion immédiate à domicile</a:t>
                </a:r>
                <a:endParaRPr lang="fr-FR" sz="2000" dirty="0"/>
              </a:p>
            </p:txBody>
          </p:sp>
          <p:cxnSp>
            <p:nvCxnSpPr>
              <p:cNvPr id="15" name="Connecteur droit avec flèche 14"/>
              <p:cNvCxnSpPr/>
              <p:nvPr/>
            </p:nvCxnSpPr>
            <p:spPr>
              <a:xfrm>
                <a:off x="5608990" y="2104727"/>
                <a:ext cx="11759" cy="9876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er 10"/>
            <p:cNvGrpSpPr/>
            <p:nvPr/>
          </p:nvGrpSpPr>
          <p:grpSpPr>
            <a:xfrm>
              <a:off x="2363536" y="2131562"/>
              <a:ext cx="2645747" cy="884739"/>
              <a:chOff x="2363536" y="2131562"/>
              <a:chExt cx="2645747" cy="884739"/>
            </a:xfrm>
          </p:grpSpPr>
          <p:cxnSp>
            <p:nvCxnSpPr>
              <p:cNvPr id="18" name="Connecteur droit avec flèche 17"/>
              <p:cNvCxnSpPr/>
              <p:nvPr/>
            </p:nvCxnSpPr>
            <p:spPr>
              <a:xfrm flipH="1">
                <a:off x="2363536" y="2208918"/>
                <a:ext cx="2645747" cy="8073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ZoneTexte 23"/>
              <p:cNvSpPr txBox="1"/>
              <p:nvPr/>
            </p:nvSpPr>
            <p:spPr>
              <a:xfrm>
                <a:off x="2456331" y="2131562"/>
                <a:ext cx="10194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/>
                  <a:t>Informe</a:t>
                </a:r>
                <a:endParaRPr lang="fr-FR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265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533400" y="1219200"/>
            <a:ext cx="495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381000" y="149225"/>
            <a:ext cx="5410200" cy="1069975"/>
            <a:chOff x="288" y="142"/>
            <a:chExt cx="3408" cy="674"/>
          </a:xfrm>
        </p:grpSpPr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288" y="142"/>
              <a:ext cx="2117" cy="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fr-FR" sz="2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Enzymothérapie à domicile</a:t>
              </a:r>
              <a:endPara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endParaRPr>
            </a:p>
            <a:p>
              <a:pPr>
                <a:lnSpc>
                  <a:spcPct val="130000"/>
                </a:lnSpc>
              </a:pPr>
              <a:r>
                <a:rPr lang="fr-FR" sz="2000" b="1" dirty="0" smtClean="0">
                  <a:solidFill>
                    <a:srgbClr val="33CC33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MPS 1  - PNDS</a:t>
              </a:r>
              <a:endParaRPr lang="fr-FR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endParaRPr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336" y="816"/>
              <a:ext cx="33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4" name="Image 3" descr="Capture d’écran 2012-09-20 à 20.03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69" y="1335992"/>
            <a:ext cx="6430174" cy="537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8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r 24"/>
          <p:cNvGrpSpPr/>
          <p:nvPr/>
        </p:nvGrpSpPr>
        <p:grpSpPr>
          <a:xfrm>
            <a:off x="49804" y="2850023"/>
            <a:ext cx="7737422" cy="3789939"/>
            <a:chOff x="49804" y="2850023"/>
            <a:chExt cx="7737422" cy="3789939"/>
          </a:xfrm>
        </p:grpSpPr>
        <p:grpSp>
          <p:nvGrpSpPr>
            <p:cNvPr id="10" name="Grouper 9"/>
            <p:cNvGrpSpPr/>
            <p:nvPr/>
          </p:nvGrpSpPr>
          <p:grpSpPr>
            <a:xfrm>
              <a:off x="529944" y="5987080"/>
              <a:ext cx="5268207" cy="652882"/>
              <a:chOff x="3978049" y="6690529"/>
              <a:chExt cx="6029830" cy="711200"/>
            </a:xfrm>
          </p:grpSpPr>
          <p:pic>
            <p:nvPicPr>
              <p:cNvPr id="7" name="Image 6" descr="Capture d’écran 2012-09-20 à 20.10.3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3181" y="6889158"/>
                <a:ext cx="5588000" cy="342900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3978049" y="6690529"/>
                <a:ext cx="6029830" cy="711200"/>
              </a:xfrm>
              <a:prstGeom prst="rect">
                <a:avLst/>
              </a:prstGeom>
              <a:noFill/>
              <a:ln w="38100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" name="Image 1" descr="Capture d’écran 2013-06-12 à 11.50.0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4" y="2850023"/>
              <a:ext cx="2806700" cy="406400"/>
            </a:xfrm>
            <a:prstGeom prst="rect">
              <a:avLst/>
            </a:prstGeom>
          </p:spPr>
        </p:pic>
        <p:pic>
          <p:nvPicPr>
            <p:cNvPr id="6" name="Image 5" descr="Capture d’écran 2013-06-12 à 11.47.53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78" y="4782709"/>
              <a:ext cx="7323748" cy="838925"/>
            </a:xfrm>
            <a:prstGeom prst="rect">
              <a:avLst/>
            </a:prstGeom>
          </p:spPr>
        </p:pic>
        <p:pic>
          <p:nvPicPr>
            <p:cNvPr id="8" name="Image 7" descr="Capture d’écran 2013-06-12 à 11.47.4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47" y="3268127"/>
              <a:ext cx="7323748" cy="1042395"/>
            </a:xfrm>
            <a:prstGeom prst="rect">
              <a:avLst/>
            </a:prstGeom>
          </p:spPr>
        </p:pic>
      </p:grpSp>
      <p:grpSp>
        <p:nvGrpSpPr>
          <p:cNvPr id="26" name="Grouper 25"/>
          <p:cNvGrpSpPr/>
          <p:nvPr/>
        </p:nvGrpSpPr>
        <p:grpSpPr>
          <a:xfrm>
            <a:off x="6863840" y="778897"/>
            <a:ext cx="2194180" cy="1382487"/>
            <a:chOff x="7029500" y="778897"/>
            <a:chExt cx="2194180" cy="1382487"/>
          </a:xfrm>
        </p:grpSpPr>
        <p:sp>
          <p:nvSpPr>
            <p:cNvPr id="15" name="ZoneTexte 14"/>
            <p:cNvSpPr txBox="1"/>
            <p:nvPr/>
          </p:nvSpPr>
          <p:spPr>
            <a:xfrm>
              <a:off x="8019770" y="1761274"/>
              <a:ext cx="796061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Cadre</a:t>
              </a:r>
              <a:endParaRPr lang="fr-FR" sz="20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029500" y="778897"/>
              <a:ext cx="2194180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Durée de perfusion</a:t>
              </a:r>
              <a:endParaRPr lang="fr-FR" sz="2000" dirty="0"/>
            </a:p>
          </p:txBody>
        </p:sp>
      </p:grpSp>
      <p:grpSp>
        <p:nvGrpSpPr>
          <p:cNvPr id="27" name="Grouper 26"/>
          <p:cNvGrpSpPr/>
          <p:nvPr/>
        </p:nvGrpSpPr>
        <p:grpSpPr>
          <a:xfrm>
            <a:off x="6334277" y="4125856"/>
            <a:ext cx="2705513" cy="2460730"/>
            <a:chOff x="6486132" y="4125856"/>
            <a:chExt cx="2705513" cy="2460730"/>
          </a:xfrm>
        </p:grpSpPr>
        <p:sp>
          <p:nvSpPr>
            <p:cNvPr id="17" name="ZoneTexte 16"/>
            <p:cNvSpPr txBox="1"/>
            <p:nvPr/>
          </p:nvSpPr>
          <p:spPr>
            <a:xfrm>
              <a:off x="7135674" y="4125856"/>
              <a:ext cx="1989923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Vigilance journée</a:t>
              </a:r>
              <a:endParaRPr lang="fr-FR" sz="20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029500" y="5423429"/>
              <a:ext cx="2112277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Comorbidité (VAS)</a:t>
              </a:r>
              <a:endParaRPr lang="fr-FR" sz="20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486132" y="6186476"/>
              <a:ext cx="2705513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Amélioration spontanée</a:t>
              </a:r>
              <a:endParaRPr lang="fr-FR" sz="2000" dirty="0"/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135709" y="283637"/>
            <a:ext cx="7323748" cy="2177288"/>
            <a:chOff x="135709" y="283637"/>
            <a:chExt cx="7323748" cy="2177288"/>
          </a:xfrm>
        </p:grpSpPr>
        <p:pic>
          <p:nvPicPr>
            <p:cNvPr id="20" name="Image 19" descr="Capture d’écran 2013-06-12 à 11.56.25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57" y="1508425"/>
              <a:ext cx="7099300" cy="952500"/>
            </a:xfrm>
            <a:prstGeom prst="rect">
              <a:avLst/>
            </a:prstGeom>
          </p:spPr>
        </p:pic>
        <p:pic>
          <p:nvPicPr>
            <p:cNvPr id="21" name="Image 20" descr="Capture d’écran 2013-06-12 à 11.56.10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09" y="283637"/>
              <a:ext cx="3124200" cy="304800"/>
            </a:xfrm>
            <a:prstGeom prst="rect">
              <a:avLst/>
            </a:prstGeom>
          </p:spPr>
        </p:pic>
        <p:pic>
          <p:nvPicPr>
            <p:cNvPr id="22" name="Image 21" descr="Capture d’écran 2013-06-12 à 11.57.56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47" y="655895"/>
              <a:ext cx="6083300" cy="787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971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409140" y="1133078"/>
            <a:ext cx="495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2205" y="128573"/>
            <a:ext cx="3361505" cy="95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Enzymothérapie à domicile</a:t>
            </a:r>
            <a:endParaRPr lang="fr-FR" sz="22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>
              <a:lnSpc>
                <a:spcPct val="130000"/>
              </a:lnSpc>
            </a:pPr>
            <a:r>
              <a:rPr lang="fr-FR" sz="2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Conclusion</a:t>
            </a:r>
            <a:endParaRPr lang="fr-FR" sz="2200" b="1" dirty="0">
              <a:solidFill>
                <a:srgbClr val="33CC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60941" y="1450654"/>
            <a:ext cx="8680826" cy="5142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/>
              <a:t>1.  Publié et validé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/>
              <a:t>2.  Etat de fait en France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/>
              <a:t>3.  A débattre pour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fr-FR" sz="2200" b="1" dirty="0" smtClean="0"/>
          </a:p>
          <a:p>
            <a:pPr>
              <a:lnSpc>
                <a:spcPct val="150000"/>
              </a:lnSpc>
            </a:pPr>
            <a:endParaRPr lang="fr-FR" sz="2200" b="1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fr-FR" sz="2200" b="1" dirty="0"/>
          </a:p>
          <a:p>
            <a:pPr>
              <a:lnSpc>
                <a:spcPct val="150000"/>
              </a:lnSpc>
            </a:pPr>
            <a:r>
              <a:rPr lang="fr-FR" sz="2200" b="1" dirty="0" smtClean="0"/>
              <a:t>4.  Inclure </a:t>
            </a:r>
          </a:p>
          <a:p>
            <a:pPr marL="1257300" lvl="2" indent="-342900">
              <a:lnSpc>
                <a:spcPct val="150000"/>
              </a:lnSpc>
              <a:buFont typeface="Wingdings" charset="0"/>
              <a:buChar char=""/>
            </a:pPr>
            <a:r>
              <a:rPr lang="fr-FR" sz="2200" dirty="0" smtClean="0">
                <a:ea typeface="Wingdings"/>
                <a:cs typeface="Wingdings"/>
                <a:sym typeface="Wingdings"/>
              </a:rPr>
              <a:t>Pharmaciens</a:t>
            </a:r>
          </a:p>
          <a:p>
            <a:pPr marL="1257300" lvl="2" indent="-342900">
              <a:lnSpc>
                <a:spcPct val="150000"/>
              </a:lnSpc>
              <a:buFont typeface="Wingdings" charset="0"/>
              <a:buChar char=""/>
            </a:pPr>
            <a:r>
              <a:rPr lang="fr-FR" sz="2200" dirty="0" smtClean="0">
                <a:ea typeface="Wingdings"/>
                <a:cs typeface="Wingdings"/>
                <a:sym typeface="Wingdings"/>
              </a:rPr>
              <a:t>Hospitalisation à domicile et prestataire à domicile</a:t>
            </a:r>
          </a:p>
          <a:p>
            <a:pPr marL="1257300" lvl="2" indent="-342900">
              <a:lnSpc>
                <a:spcPct val="150000"/>
              </a:lnSpc>
              <a:buFont typeface="Wingdings" charset="0"/>
              <a:buChar char=""/>
            </a:pPr>
            <a:r>
              <a:rPr lang="fr-FR" sz="2200" dirty="0" smtClean="0">
                <a:ea typeface="Wingdings"/>
                <a:cs typeface="Wingdings"/>
                <a:sym typeface="Wingdings"/>
              </a:rPr>
              <a:t>Tutelles : réseau de soins ?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2540008" y="2727844"/>
            <a:ext cx="4876116" cy="1791260"/>
            <a:chOff x="2751668" y="2222309"/>
            <a:chExt cx="6148991" cy="1791260"/>
          </a:xfrm>
        </p:grpSpPr>
        <p:sp>
          <p:nvSpPr>
            <p:cNvPr id="2" name="ZoneTexte 1"/>
            <p:cNvSpPr txBox="1"/>
            <p:nvPr/>
          </p:nvSpPr>
          <p:spPr>
            <a:xfrm>
              <a:off x="2751668" y="2222309"/>
              <a:ext cx="6148991" cy="179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57300" lvl="2" indent="-342900">
                <a:lnSpc>
                  <a:spcPct val="140000"/>
                </a:lnSpc>
                <a:buFont typeface="Wingdings" charset="0"/>
                <a:buChar char=""/>
              </a:pPr>
              <a:r>
                <a:rPr lang="fr-FR" sz="2200" b="1" dirty="0" smtClean="0">
                  <a:solidFill>
                    <a:srgbClr val="0000FF"/>
                  </a:solidFill>
                </a:rPr>
                <a:t>Qualité </a:t>
              </a:r>
              <a:r>
                <a:rPr lang="fr-FR" sz="2200" b="1" dirty="0">
                  <a:solidFill>
                    <a:srgbClr val="0000FF"/>
                  </a:solidFill>
                </a:rPr>
                <a:t>de vie des patients</a:t>
              </a:r>
            </a:p>
            <a:p>
              <a:pPr marL="1257300" lvl="2" indent="-342900">
                <a:lnSpc>
                  <a:spcPct val="140000"/>
                </a:lnSpc>
                <a:buFont typeface="Wingdings" charset="0"/>
                <a:buChar char=""/>
              </a:pPr>
              <a:r>
                <a:rPr lang="fr-FR" sz="2200" b="1" dirty="0" smtClean="0">
                  <a:solidFill>
                    <a:srgbClr val="0000FF"/>
                  </a:solidFill>
                </a:rPr>
                <a:t>Améliorer la compliance </a:t>
              </a:r>
              <a:endParaRPr lang="fr-FR" sz="2200" b="1" dirty="0">
                <a:solidFill>
                  <a:srgbClr val="0000FF"/>
                </a:solidFill>
              </a:endParaRPr>
            </a:p>
            <a:p>
              <a:pPr marL="1257300" lvl="2" indent="-342900">
                <a:lnSpc>
                  <a:spcPct val="140000"/>
                </a:lnSpc>
                <a:buFont typeface="Wingdings" charset="0"/>
                <a:buChar char=""/>
              </a:pPr>
              <a:r>
                <a:rPr lang="fr-FR" sz="2200" b="1" dirty="0" smtClean="0">
                  <a:solidFill>
                    <a:srgbClr val="0000FF"/>
                  </a:solidFill>
                </a:rPr>
                <a:t>Diminuer </a:t>
              </a:r>
              <a:r>
                <a:rPr lang="fr-FR" sz="2200" b="1" dirty="0">
                  <a:solidFill>
                    <a:srgbClr val="0000FF"/>
                  </a:solidFill>
                </a:rPr>
                <a:t>le coût </a:t>
              </a:r>
            </a:p>
            <a:p>
              <a:endParaRPr lang="fr-FR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574700" y="2222309"/>
              <a:ext cx="5197425" cy="154033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3249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169056"/>
            <a:ext cx="8382000" cy="12954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fr-F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Enzymothérapie à domicile </a:t>
            </a:r>
            <a:br>
              <a:rPr lang="fr-F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fr-FR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mucopolysaccharidoses</a:t>
            </a:r>
            <a:r>
              <a:rPr lang="fr-F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et autres</a:t>
            </a:r>
            <a:endParaRPr lang="fr-FR" sz="22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7995" y="3549185"/>
            <a:ext cx="9021337" cy="3181209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fr-F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-</a:t>
            </a:r>
            <a:endParaRPr lang="fr-FR" sz="1400" b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Times New Roman" charset="0"/>
            </a:endParaRPr>
          </a:p>
          <a:p>
            <a:pPr>
              <a:lnSpc>
                <a:spcPct val="130000"/>
              </a:lnSpc>
            </a:pPr>
            <a:r>
              <a:rPr lang="fr-F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Julien </a:t>
            </a:r>
            <a:r>
              <a:rPr lang="fr-F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BARUTEAU </a:t>
            </a:r>
            <a:endParaRPr lang="fr-F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Times New Roman" charset="0"/>
            </a:endParaRPr>
          </a:p>
          <a:p>
            <a:pPr>
              <a:lnSpc>
                <a:spcPct val="130000"/>
              </a:lnSpc>
            </a:pPr>
            <a:r>
              <a:rPr lang="fr-F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-</a:t>
            </a:r>
          </a:p>
          <a:p>
            <a:pPr>
              <a:lnSpc>
                <a:spcPct val="130000"/>
              </a:lnSpc>
            </a:pPr>
            <a:r>
              <a:rPr lang="fr-FR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Metabolic</a:t>
            </a:r>
            <a:r>
              <a:rPr lang="fr-FR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Medicine</a:t>
            </a:r>
            <a:r>
              <a:rPr lang="fr-FR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Department</a:t>
            </a:r>
            <a:r>
              <a:rPr lang="fr-FR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, </a:t>
            </a:r>
            <a:r>
              <a:rPr lang="fr-FR" sz="14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Great Ormond Street </a:t>
            </a:r>
            <a:r>
              <a:rPr lang="fr-FR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Hospital</a:t>
            </a:r>
            <a:r>
              <a:rPr lang="fr-FR" sz="14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 for </a:t>
            </a:r>
            <a:r>
              <a:rPr lang="fr-FR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Children</a:t>
            </a:r>
            <a:r>
              <a:rPr lang="fr-FR" sz="14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, </a:t>
            </a:r>
            <a:r>
              <a:rPr lang="fr-FR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Times New Roman" charset="0"/>
              </a:rPr>
              <a:t>Londres</a:t>
            </a:r>
            <a:endParaRPr lang="fr-FR" sz="1400" b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fr-F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-</a:t>
            </a:r>
          </a:p>
          <a:p>
            <a:pPr>
              <a:lnSpc>
                <a:spcPct val="130000"/>
              </a:lnSpc>
            </a:pPr>
            <a:r>
              <a:rPr lang="fr-F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Comité National d’Evaluation et de Traitement des Maladies </a:t>
            </a:r>
            <a:r>
              <a:rPr lang="fr-FR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Lysosomales</a:t>
            </a:r>
            <a:endParaRPr lang="fr-FR" sz="1600" b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fr-F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Toulouse, 20 Juin 2013</a:t>
            </a:r>
            <a:endParaRPr lang="fr-FR" sz="1600" b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97994" y="182871"/>
            <a:ext cx="3306937" cy="1260710"/>
            <a:chOff x="138887" y="161158"/>
            <a:chExt cx="3785946" cy="138105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887" y="161159"/>
              <a:ext cx="877112" cy="1381053"/>
            </a:xfrm>
            <a:prstGeom prst="rect">
              <a:avLst/>
            </a:prstGeom>
          </p:spPr>
        </p:pic>
        <p:pic>
          <p:nvPicPr>
            <p:cNvPr id="9" name="Image 8" descr="Capture d’écran 2012-06-11 à 11.46.2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999" y="1076828"/>
              <a:ext cx="2908834" cy="465384"/>
            </a:xfrm>
            <a:prstGeom prst="rect">
              <a:avLst/>
            </a:prstGeom>
          </p:spPr>
        </p:pic>
        <p:pic>
          <p:nvPicPr>
            <p:cNvPr id="10" name="Image 9" descr="Capture d’écran 2012-06-21 à 01.31.43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999" y="161158"/>
              <a:ext cx="2908834" cy="915669"/>
            </a:xfrm>
            <a:prstGeom prst="rect">
              <a:avLst/>
            </a:prstGeom>
          </p:spPr>
        </p:pic>
      </p:grpSp>
      <p:pic>
        <p:nvPicPr>
          <p:cNvPr id="5" name="Image 4" descr="Capture d’écran 2013-06-12 à 10.52.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31" y="182871"/>
            <a:ext cx="5483256" cy="12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5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533400" y="1219200"/>
            <a:ext cx="495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381000" y="149225"/>
            <a:ext cx="5410200" cy="1069975"/>
            <a:chOff x="288" y="142"/>
            <a:chExt cx="3408" cy="674"/>
          </a:xfrm>
        </p:grpSpPr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288" y="142"/>
              <a:ext cx="2117" cy="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fr-FR" sz="2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Enzymothérapie à domicile</a:t>
              </a:r>
              <a:endPara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endParaRPr>
            </a:p>
            <a:p>
              <a:pPr>
                <a:lnSpc>
                  <a:spcPct val="130000"/>
                </a:lnSpc>
              </a:pPr>
              <a:r>
                <a:rPr lang="fr-FR" sz="2000" b="1" dirty="0" smtClean="0">
                  <a:solidFill>
                    <a:srgbClr val="33CC33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L’enzymothérapie en 2013</a:t>
              </a:r>
              <a:endParaRPr lang="fr-FR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endParaRPr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336" y="816"/>
              <a:ext cx="33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57200" y="1316795"/>
            <a:ext cx="1510432" cy="64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Symbol" charset="0"/>
              <a:buNone/>
            </a:pPr>
            <a:r>
              <a:rPr lang="fr-FR" sz="1600" dirty="0">
                <a:latin typeface="Calibri" charset="0"/>
              </a:rPr>
              <a:t>	</a:t>
            </a:r>
            <a:r>
              <a:rPr lang="fr-FR" sz="1600" dirty="0" smtClean="0"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6 MSL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625560" y="1481088"/>
            <a:ext cx="3377848" cy="2516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lang="fr-FR" b="1" dirty="0" smtClean="0">
                <a:ea typeface="Wingdings"/>
                <a:cs typeface="Wingdings"/>
                <a:sym typeface="Wingdings"/>
              </a:rPr>
              <a:t>Gaucher: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Cerezyme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®, V-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priv</a:t>
            </a:r>
            <a:r>
              <a:rPr lang="fr-FR" b="1" dirty="0">
                <a:ea typeface="Wingdings"/>
                <a:cs typeface="Wingdings"/>
                <a:sym typeface="Wingdings"/>
              </a:rPr>
              <a:t>®</a:t>
            </a:r>
            <a:endParaRPr lang="fr-FR" b="1" dirty="0" smtClean="0">
              <a:ea typeface="Wingdings"/>
              <a:cs typeface="Wingdings"/>
              <a:sym typeface="Wingdings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lang="fr-FR" b="1" dirty="0" smtClean="0">
                <a:ea typeface="Wingdings"/>
                <a:cs typeface="Wingdings"/>
                <a:sym typeface="Wingdings"/>
              </a:rPr>
              <a:t>Fabry: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Fabrazyme</a:t>
            </a:r>
            <a:r>
              <a:rPr lang="fr-FR" b="1" dirty="0">
                <a:ea typeface="Wingdings"/>
                <a:cs typeface="Wingdings"/>
                <a:sym typeface="Wingdings"/>
              </a:rPr>
              <a:t>®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,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Replagal</a:t>
            </a:r>
            <a:r>
              <a:rPr lang="fr-FR" b="1" dirty="0">
                <a:ea typeface="Wingdings"/>
                <a:cs typeface="Wingdings"/>
                <a:sym typeface="Wingdings"/>
              </a:rPr>
              <a:t>®</a:t>
            </a:r>
            <a:endParaRPr lang="fr-FR" b="1" dirty="0" smtClean="0">
              <a:ea typeface="Wingdings"/>
              <a:cs typeface="Wingdings"/>
              <a:sym typeface="Wingdings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lang="fr-FR" b="1" dirty="0" smtClean="0">
                <a:ea typeface="Wingdings"/>
                <a:cs typeface="Wingdings"/>
                <a:sym typeface="Wingdings"/>
              </a:rPr>
              <a:t>MPS 1: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Aldurazyme</a:t>
            </a:r>
            <a:r>
              <a:rPr lang="fr-FR" b="1" dirty="0">
                <a:ea typeface="Wingdings"/>
                <a:cs typeface="Wingdings"/>
                <a:sym typeface="Wingdings"/>
              </a:rPr>
              <a:t>®</a:t>
            </a:r>
            <a:endParaRPr lang="fr-FR" b="1" dirty="0" smtClean="0">
              <a:ea typeface="Wingdings"/>
              <a:cs typeface="Wingdings"/>
              <a:sym typeface="Wingdings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lang="fr-FR" b="1" dirty="0" smtClean="0">
                <a:ea typeface="Wingdings"/>
                <a:cs typeface="Wingdings"/>
                <a:sym typeface="Wingdings"/>
              </a:rPr>
              <a:t>MPS 2: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Elaprase</a:t>
            </a:r>
            <a:r>
              <a:rPr lang="fr-FR" b="1" dirty="0">
                <a:ea typeface="Wingdings"/>
                <a:cs typeface="Wingdings"/>
                <a:sym typeface="Wingdings"/>
              </a:rPr>
              <a:t>®</a:t>
            </a:r>
            <a:endParaRPr lang="fr-FR" b="1" dirty="0" smtClean="0">
              <a:ea typeface="Wingdings"/>
              <a:cs typeface="Wingdings"/>
              <a:sym typeface="Wingdings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lang="fr-FR" b="1" dirty="0" smtClean="0">
                <a:ea typeface="Wingdings"/>
                <a:cs typeface="Wingdings"/>
                <a:sym typeface="Wingdings"/>
              </a:rPr>
              <a:t>MPS 6: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Naglazyme</a:t>
            </a:r>
            <a:r>
              <a:rPr lang="fr-FR" b="1" dirty="0">
                <a:ea typeface="Wingdings"/>
                <a:cs typeface="Wingdings"/>
                <a:sym typeface="Wingdings"/>
              </a:rPr>
              <a:t>®</a:t>
            </a:r>
            <a:endParaRPr lang="fr-FR" b="1" dirty="0" smtClean="0">
              <a:ea typeface="Wingdings"/>
              <a:cs typeface="Wingdings"/>
              <a:sym typeface="Wingdings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lang="fr-FR" b="1" dirty="0" smtClean="0">
                <a:ea typeface="Wingdings"/>
                <a:cs typeface="Wingdings"/>
                <a:sym typeface="Wingdings"/>
              </a:rPr>
              <a:t>Pompe: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Myozyme</a:t>
            </a:r>
            <a:r>
              <a:rPr lang="fr-FR" b="1" dirty="0">
                <a:ea typeface="Wingdings"/>
                <a:cs typeface="Wingdings"/>
                <a:sym typeface="Wingdings"/>
              </a:rPr>
              <a:t>®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92575" y="4170701"/>
            <a:ext cx="273779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Symbol" charset="0"/>
              <a:buNone/>
            </a:pPr>
            <a:r>
              <a:rPr lang="fr-FR" b="1" dirty="0">
                <a:ea typeface="Wingdings"/>
                <a:cs typeface="Wingdings"/>
                <a:sym typeface="Wingdings"/>
              </a:rPr>
              <a:t>	</a:t>
            </a:r>
            <a:r>
              <a:rPr lang="fr-FR" b="1" dirty="0" smtClean="0"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fr-FR" b="1" i="1" dirty="0">
                <a:ea typeface="Wingdings"/>
                <a:cs typeface="Wingdings"/>
                <a:sym typeface="Wingdings"/>
              </a:rPr>
              <a:t>En développement</a:t>
            </a:r>
            <a:r>
              <a:rPr lang="fr-FR" b="1" i="1" dirty="0" smtClean="0">
                <a:ea typeface="Wingdings"/>
                <a:cs typeface="Wingdings"/>
                <a:sym typeface="Wingdings"/>
              </a:rPr>
              <a:t>:</a:t>
            </a:r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3328343" y="4296564"/>
            <a:ext cx="5057795" cy="24606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lang="fr-FR" b="1" i="1" dirty="0">
                <a:ea typeface="Wingdings"/>
                <a:cs typeface="Wingdings"/>
                <a:sym typeface="Wingdings"/>
              </a:rPr>
              <a:t>MPS 4, </a:t>
            </a:r>
            <a:endParaRPr lang="fr-FR" b="1" i="1" dirty="0" smtClean="0">
              <a:ea typeface="Wingdings"/>
              <a:cs typeface="Wingdings"/>
              <a:sym typeface="Wingdings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lang="fr-FR" b="1" i="1" dirty="0" smtClean="0">
                <a:ea typeface="Wingdings"/>
                <a:cs typeface="Wingdings"/>
                <a:sym typeface="Wingdings"/>
              </a:rPr>
              <a:t>MPS 7,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lang="fr-FR" b="1" i="1" dirty="0" err="1" smtClean="0">
                <a:ea typeface="Wingdings"/>
                <a:cs typeface="Wingdings"/>
                <a:sym typeface="Wingdings"/>
              </a:rPr>
              <a:t>Wolman</a:t>
            </a:r>
            <a:r>
              <a:rPr lang="fr-FR" b="1" i="1" dirty="0" smtClean="0">
                <a:ea typeface="Wingdings"/>
                <a:cs typeface="Wingdings"/>
                <a:sym typeface="Wingdings"/>
              </a:rPr>
              <a:t> et CESD (</a:t>
            </a:r>
            <a:r>
              <a:rPr lang="fr-FR" b="1" i="1" dirty="0" err="1" smtClean="0">
                <a:ea typeface="Wingdings"/>
                <a:cs typeface="Wingdings"/>
                <a:sym typeface="Wingdings"/>
              </a:rPr>
              <a:t>Def</a:t>
            </a:r>
            <a:r>
              <a:rPr lang="fr-FR" b="1" i="1" dirty="0" smtClean="0">
                <a:ea typeface="Wingdings"/>
                <a:cs typeface="Wingdings"/>
                <a:sym typeface="Wingdings"/>
              </a:rPr>
              <a:t>. lipase </a:t>
            </a:r>
            <a:r>
              <a:rPr lang="fr-FR" b="1" i="1" dirty="0">
                <a:ea typeface="Wingdings"/>
                <a:cs typeface="Wingdings"/>
                <a:sym typeface="Wingdings"/>
              </a:rPr>
              <a:t>acide </a:t>
            </a:r>
            <a:r>
              <a:rPr lang="fr-FR" b="1" i="1" dirty="0" err="1" smtClean="0">
                <a:ea typeface="Wingdings"/>
                <a:cs typeface="Wingdings"/>
                <a:sym typeface="Wingdings"/>
              </a:rPr>
              <a:t>lysosomale</a:t>
            </a:r>
            <a:r>
              <a:rPr lang="fr-FR" b="1" i="1" dirty="0" smtClean="0">
                <a:ea typeface="Wingdings"/>
                <a:cs typeface="Wingdings"/>
                <a:sym typeface="Wingdings"/>
              </a:rPr>
              <a:t>),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lang="fr-FR" b="1" i="1" dirty="0" smtClean="0">
                <a:ea typeface="Wingdings"/>
                <a:cs typeface="Wingdings"/>
                <a:sym typeface="Wingdings"/>
              </a:rPr>
              <a:t>Niemann </a:t>
            </a:r>
            <a:r>
              <a:rPr lang="fr-FR" b="1" i="1" dirty="0" err="1" smtClean="0">
                <a:ea typeface="Wingdings"/>
                <a:cs typeface="Wingdings"/>
                <a:sym typeface="Wingdings"/>
              </a:rPr>
              <a:t>Pick</a:t>
            </a:r>
            <a:r>
              <a:rPr lang="fr-FR" b="1" i="1" dirty="0" smtClean="0">
                <a:ea typeface="Wingdings"/>
                <a:cs typeface="Wingdings"/>
                <a:sym typeface="Wingdings"/>
              </a:rPr>
              <a:t> </a:t>
            </a:r>
            <a:r>
              <a:rPr lang="fr-FR" b="1" i="1" dirty="0">
                <a:ea typeface="Wingdings"/>
                <a:cs typeface="Wingdings"/>
                <a:sym typeface="Wingdings"/>
              </a:rPr>
              <a:t>B, </a:t>
            </a:r>
            <a:endParaRPr lang="fr-FR" b="1" i="1" dirty="0" smtClean="0">
              <a:ea typeface="Wingdings"/>
              <a:cs typeface="Wingdings"/>
              <a:sym typeface="Wingdings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lang="fr-FR" b="1" i="1" dirty="0" smtClean="0">
                <a:ea typeface="Wingdings"/>
                <a:cs typeface="Wingdings"/>
                <a:sym typeface="Wingdings"/>
              </a:rPr>
              <a:t>α-</a:t>
            </a:r>
            <a:r>
              <a:rPr lang="fr-FR" b="1" i="1" dirty="0" err="1" smtClean="0">
                <a:ea typeface="Wingdings"/>
                <a:cs typeface="Wingdings"/>
                <a:sym typeface="Wingdings"/>
              </a:rPr>
              <a:t>Mannosidose</a:t>
            </a:r>
            <a:r>
              <a:rPr lang="fr-FR" b="1" i="1" dirty="0" smtClean="0">
                <a:ea typeface="Wingdings"/>
                <a:cs typeface="Wingdings"/>
                <a:sym typeface="Wingdings"/>
              </a:rPr>
              <a:t>,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 b="1" i="1" dirty="0" smtClean="0"/>
              <a:t>Leucodystrophie métachromatique (IT)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305761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533400" y="1219200"/>
            <a:ext cx="495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381000" y="149225"/>
            <a:ext cx="5410200" cy="1069975"/>
            <a:chOff x="288" y="142"/>
            <a:chExt cx="3408" cy="674"/>
          </a:xfrm>
        </p:grpSpPr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288" y="142"/>
              <a:ext cx="2117" cy="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fr-FR" sz="2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Enzymothérapie à domicile</a:t>
              </a:r>
              <a:endPara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endParaRPr>
            </a:p>
            <a:p>
              <a:pPr>
                <a:lnSpc>
                  <a:spcPct val="130000"/>
                </a:lnSpc>
              </a:pPr>
              <a:r>
                <a:rPr lang="fr-FR" sz="2000" b="1" dirty="0" smtClean="0">
                  <a:solidFill>
                    <a:srgbClr val="33CC33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Indications consensuelles</a:t>
              </a:r>
              <a:endParaRPr lang="fr-FR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endParaRPr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336" y="816"/>
              <a:ext cx="33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70890" y="1551960"/>
            <a:ext cx="7786914" cy="459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Symbol" charset="0"/>
              <a:buNone/>
            </a:pPr>
            <a:r>
              <a:rPr lang="fr-FR" sz="1600" dirty="0">
                <a:latin typeface="Calibri" charset="0"/>
              </a:rPr>
              <a:t>	</a:t>
            </a:r>
            <a:r>
              <a:rPr lang="fr-FR" sz="1600" dirty="0" smtClean="0"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Gaucher		-&gt;   A domicile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Symbol" charset="0"/>
              <a:buNone/>
            </a:pPr>
            <a:r>
              <a:rPr lang="fr-FR" b="1" dirty="0" smtClean="0">
                <a:latin typeface="Wingdings"/>
                <a:ea typeface="Wingdings"/>
                <a:cs typeface="Wingdings"/>
                <a:sym typeface="Wingdings"/>
              </a:rPr>
              <a:t>	 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Fabry			-&gt;   A domicile</a:t>
            </a:r>
            <a:endParaRPr lang="fr-FR" b="1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Symbol" charset="0"/>
              <a:buNone/>
            </a:pPr>
            <a:r>
              <a:rPr lang="fr-FR" b="1" dirty="0" smtClean="0">
                <a:latin typeface="Wingdings"/>
                <a:ea typeface="Wingdings"/>
                <a:cs typeface="Wingdings"/>
                <a:sym typeface="Wingdings"/>
              </a:rPr>
              <a:t>	 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MPS 1</a:t>
            </a:r>
            <a:endParaRPr lang="fr-FR" b="1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</a:pPr>
            <a:r>
              <a:rPr lang="fr-FR" b="1" dirty="0" smtClean="0">
                <a:latin typeface="Wingdings"/>
                <a:ea typeface="Wingdings"/>
                <a:cs typeface="Wingdings"/>
                <a:sym typeface="Wingdings"/>
              </a:rPr>
              <a:t>		 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MPS 2</a:t>
            </a:r>
            <a:endParaRPr lang="fr-FR" b="1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</a:pPr>
            <a:r>
              <a:rPr lang="fr-FR" b="1" dirty="0" smtClean="0">
                <a:latin typeface="Wingdings"/>
                <a:ea typeface="Wingdings"/>
                <a:cs typeface="Wingdings"/>
                <a:sym typeface="Wingdings"/>
              </a:rPr>
              <a:t>	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   MPS 6</a:t>
            </a:r>
            <a:endParaRPr lang="fr-FR" b="1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Wingdings" charset="0"/>
              <a:buChar char=" "/>
            </a:pPr>
            <a:r>
              <a:rPr lang="fr-FR" b="1" dirty="0" smtClean="0"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Pompe</a:t>
            </a:r>
          </a:p>
        </p:txBody>
      </p:sp>
      <p:sp>
        <p:nvSpPr>
          <p:cNvPr id="2" name="Accolade fermante 1"/>
          <p:cNvSpPr/>
          <p:nvPr/>
        </p:nvSpPr>
        <p:spPr>
          <a:xfrm>
            <a:off x="2955516" y="3098119"/>
            <a:ext cx="189913" cy="210102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96472" y="3947749"/>
            <a:ext cx="88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Hôpital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5308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483596" y="1044872"/>
            <a:ext cx="495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999707"/>
            <a:ext cx="2868445" cy="59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Symbol" charset="0"/>
              <a:buNone/>
            </a:pPr>
            <a:r>
              <a:rPr lang="fr-FR" sz="1600" dirty="0" smtClean="0">
                <a:latin typeface="Calibri" charset="0"/>
                <a:sym typeface="Wingdings"/>
              </a:rPr>
              <a:t>British J Nursing, 2007; 17:653</a:t>
            </a:r>
            <a:endParaRPr lang="fr-FR" b="1" dirty="0" smtClean="0">
              <a:ea typeface="Wingdings"/>
              <a:cs typeface="Wingdings"/>
              <a:sym typeface="Wingdings"/>
            </a:endParaRPr>
          </a:p>
        </p:txBody>
      </p:sp>
      <p:pic>
        <p:nvPicPr>
          <p:cNvPr id="2" name="Image 1" descr="Capture d’écran 2012-09-20 à 20.1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747"/>
            <a:ext cx="5572252" cy="115059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37157"/>
            <a:ext cx="3360738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Enzymothérapie à domicile</a:t>
            </a:r>
            <a:endParaRPr lang="fr-FR" sz="22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>
              <a:lnSpc>
                <a:spcPct val="130000"/>
              </a:lnSpc>
            </a:pPr>
            <a:r>
              <a:rPr lang="fr-FR" sz="2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Publications</a:t>
            </a:r>
            <a:endParaRPr lang="fr-FR" sz="2000" b="1" dirty="0">
              <a:solidFill>
                <a:srgbClr val="33CC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pic>
        <p:nvPicPr>
          <p:cNvPr id="4" name="Image 3" descr="Capture d’écran 2013-06-12 à 21.17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5341"/>
            <a:ext cx="5055596" cy="22365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Image 6" descr="Capture d’écran 2012-09-20 à 21.00.5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51" y="4037111"/>
            <a:ext cx="6837801" cy="282088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Image 4" descr="Capture d’écran 2013-06-12 à 21.15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376" y="186605"/>
            <a:ext cx="7414551" cy="293195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Image 5" descr="Capture d’écran 2013-06-12 à 21.13.4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335587"/>
            <a:ext cx="6785651" cy="332496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3878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2-09-20 à 21.00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3" y="157579"/>
            <a:ext cx="8755957" cy="361221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88505" y="3990954"/>
            <a:ext cx="8930755" cy="257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2000" b="1" dirty="0" smtClean="0">
                <a:solidFill>
                  <a:srgbClr val="0000FF"/>
                </a:solidFill>
              </a:rPr>
              <a:t>- MPS 1:      </a:t>
            </a:r>
            <a:r>
              <a:rPr lang="fr-FR" sz="2000" b="1" dirty="0" smtClean="0">
                <a:solidFill>
                  <a:srgbClr val="000000"/>
                </a:solidFill>
              </a:rPr>
              <a:t>* </a:t>
            </a:r>
            <a:r>
              <a:rPr lang="fr-FR" sz="2000" dirty="0" smtClean="0">
                <a:solidFill>
                  <a:srgbClr val="000000"/>
                </a:solidFill>
              </a:rPr>
              <a:t>ERT-AD (</a:t>
            </a:r>
            <a:r>
              <a:rPr lang="fr-FR" sz="2000" dirty="0" err="1" smtClean="0">
                <a:solidFill>
                  <a:srgbClr val="000000"/>
                </a:solidFill>
              </a:rPr>
              <a:t>Aldurazyme</a:t>
            </a:r>
            <a:r>
              <a:rPr lang="fr-FR" sz="2000" dirty="0" smtClean="0">
                <a:solidFill>
                  <a:srgbClr val="000000"/>
                </a:solidFill>
              </a:rPr>
              <a:t>) réalisable et sûre</a:t>
            </a:r>
            <a:r>
              <a:rPr lang="fr-FR" sz="2000" dirty="0" smtClean="0"/>
              <a:t>.  </a:t>
            </a:r>
            <a:r>
              <a:rPr lang="fr-FR" sz="1600" b="1" dirty="0" smtClean="0">
                <a:solidFill>
                  <a:srgbClr val="FF00FF"/>
                </a:solidFill>
              </a:rPr>
              <a:t>Cox-</a:t>
            </a:r>
            <a:r>
              <a:rPr lang="fr-FR" sz="1600" b="1" dirty="0" err="1" smtClean="0">
                <a:solidFill>
                  <a:srgbClr val="FF00FF"/>
                </a:solidFill>
              </a:rPr>
              <a:t>Brinkman</a:t>
            </a:r>
            <a:r>
              <a:rPr lang="fr-FR" sz="1600" b="1" dirty="0" smtClean="0">
                <a:solidFill>
                  <a:srgbClr val="FF00FF"/>
                </a:solidFill>
              </a:rPr>
              <a:t>, JIMD 2007; 30:987</a:t>
            </a:r>
          </a:p>
          <a:p>
            <a:pPr>
              <a:lnSpc>
                <a:spcPct val="140000"/>
              </a:lnSpc>
            </a:pPr>
            <a:r>
              <a:rPr lang="fr-FR" sz="2000" b="1" dirty="0" smtClean="0">
                <a:solidFill>
                  <a:srgbClr val="0000FF"/>
                </a:solidFill>
              </a:rPr>
              <a:t>- MPS </a:t>
            </a:r>
            <a:r>
              <a:rPr lang="fr-FR" sz="2000" b="1" dirty="0">
                <a:solidFill>
                  <a:srgbClr val="0000FF"/>
                </a:solidFill>
              </a:rPr>
              <a:t>2</a:t>
            </a:r>
            <a:r>
              <a:rPr lang="fr-FR" sz="2000" b="1" dirty="0" smtClean="0">
                <a:solidFill>
                  <a:srgbClr val="0000FF"/>
                </a:solidFill>
              </a:rPr>
              <a:t>, 6:  </a:t>
            </a:r>
            <a:r>
              <a:rPr lang="fr-FR" sz="2000" b="1" dirty="0" smtClean="0">
                <a:solidFill>
                  <a:srgbClr val="000000"/>
                </a:solidFill>
              </a:rPr>
              <a:t>* </a:t>
            </a:r>
            <a:r>
              <a:rPr lang="fr-FR" sz="2000" dirty="0" smtClean="0"/>
              <a:t>ERT-AD (</a:t>
            </a:r>
            <a:r>
              <a:rPr lang="fr-FR" sz="2000" dirty="0" err="1" smtClean="0"/>
              <a:t>Elaprase</a:t>
            </a:r>
            <a:r>
              <a:rPr lang="fr-FR" sz="2000" dirty="0" smtClean="0"/>
              <a:t> &amp; </a:t>
            </a:r>
            <a:r>
              <a:rPr lang="fr-FR" sz="2000" dirty="0" err="1" smtClean="0"/>
              <a:t>Naglazyme</a:t>
            </a:r>
            <a:r>
              <a:rPr lang="fr-FR" sz="2000" dirty="0" smtClean="0"/>
              <a:t>) est sûre. </a:t>
            </a:r>
            <a:r>
              <a:rPr lang="fr-FR" sz="2000" b="1" dirty="0" smtClean="0">
                <a:solidFill>
                  <a:srgbClr val="FF00FF"/>
                </a:solidFill>
              </a:rPr>
              <a:t> </a:t>
            </a:r>
            <a:r>
              <a:rPr lang="fr-FR" sz="1600" b="1" dirty="0" err="1" smtClean="0">
                <a:solidFill>
                  <a:srgbClr val="FF00FF"/>
                </a:solidFill>
              </a:rPr>
              <a:t>Bagewadi</a:t>
            </a:r>
            <a:r>
              <a:rPr lang="fr-FR" sz="1600" b="1" dirty="0" smtClean="0">
                <a:solidFill>
                  <a:srgbClr val="FF00FF"/>
                </a:solidFill>
              </a:rPr>
              <a:t>, JIMD 2008; 31:733</a:t>
            </a:r>
          </a:p>
          <a:p>
            <a:pPr>
              <a:lnSpc>
                <a:spcPct val="140000"/>
              </a:lnSpc>
            </a:pPr>
            <a:r>
              <a:rPr lang="fr-FR" sz="2000" b="1" dirty="0" smtClean="0">
                <a:solidFill>
                  <a:srgbClr val="0000FF"/>
                </a:solidFill>
              </a:rPr>
              <a:t>- MPS 2:      </a:t>
            </a:r>
            <a:r>
              <a:rPr lang="fr-FR" sz="2000" b="1" dirty="0" smtClean="0">
                <a:solidFill>
                  <a:srgbClr val="000000"/>
                </a:solidFill>
              </a:rPr>
              <a:t>*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dirty="0" smtClean="0"/>
              <a:t>Recommandations pour ERT-AD avec </a:t>
            </a:r>
            <a:r>
              <a:rPr lang="fr-FR" sz="2000" dirty="0" err="1" smtClean="0"/>
              <a:t>idursulfase</a:t>
            </a:r>
            <a:r>
              <a:rPr lang="fr-FR" sz="2000" dirty="0" smtClean="0"/>
              <a:t> – données issues du      		       	 Hunter </a:t>
            </a:r>
            <a:r>
              <a:rPr lang="fr-FR" sz="2000" dirty="0" err="1" smtClean="0"/>
              <a:t>Outcome</a:t>
            </a:r>
            <a:r>
              <a:rPr lang="fr-FR" sz="2000" dirty="0" smtClean="0"/>
              <a:t> Survey. </a:t>
            </a:r>
            <a:r>
              <a:rPr lang="fr-FR" sz="1600" b="1" dirty="0" smtClean="0">
                <a:solidFill>
                  <a:srgbClr val="FF00FF"/>
                </a:solidFill>
              </a:rPr>
              <a:t>Burton, MGM 2010</a:t>
            </a:r>
          </a:p>
          <a:p>
            <a:pPr>
              <a:lnSpc>
                <a:spcPct val="140000"/>
              </a:lnSpc>
            </a:pPr>
            <a:r>
              <a:rPr lang="fr-FR" sz="1600" b="1" dirty="0">
                <a:solidFill>
                  <a:srgbClr val="FF00FF"/>
                </a:solidFill>
              </a:rPr>
              <a:t>	</a:t>
            </a:r>
            <a:r>
              <a:rPr lang="fr-FR" sz="1600" b="1" dirty="0" smtClean="0">
                <a:solidFill>
                  <a:srgbClr val="FF00FF"/>
                </a:solidFill>
              </a:rPr>
              <a:t>                 </a:t>
            </a:r>
            <a:r>
              <a:rPr lang="fr-FR" sz="2000" b="1" dirty="0" smtClean="0">
                <a:solidFill>
                  <a:srgbClr val="000000"/>
                </a:solidFill>
              </a:rPr>
              <a:t>*</a:t>
            </a:r>
            <a:r>
              <a:rPr lang="fr-FR" sz="1600" b="1" dirty="0" smtClean="0">
                <a:solidFill>
                  <a:srgbClr val="FF00FF"/>
                </a:solidFill>
              </a:rPr>
              <a:t> </a:t>
            </a:r>
            <a:r>
              <a:rPr lang="fr-FR" sz="2000" dirty="0" smtClean="0"/>
              <a:t>ERT-AD discutée dans les </a:t>
            </a:r>
            <a:r>
              <a:rPr lang="fr-FR" sz="2000" dirty="0" err="1" smtClean="0"/>
              <a:t>algorythmes</a:t>
            </a:r>
            <a:r>
              <a:rPr lang="fr-FR" sz="2000" dirty="0" smtClean="0"/>
              <a:t> thérapeutiques. </a:t>
            </a:r>
            <a:r>
              <a:rPr lang="fr-FR" sz="1600" b="1" dirty="0" err="1" smtClean="0">
                <a:solidFill>
                  <a:srgbClr val="FF00FF"/>
                </a:solidFill>
              </a:rPr>
              <a:t>Wraith</a:t>
            </a:r>
            <a:r>
              <a:rPr lang="fr-FR" sz="1600" b="1" dirty="0" smtClean="0">
                <a:solidFill>
                  <a:srgbClr val="FF00FF"/>
                </a:solidFill>
              </a:rPr>
              <a:t>, </a:t>
            </a:r>
            <a:r>
              <a:rPr lang="fr-FR" sz="1600" b="1" dirty="0" err="1" smtClean="0">
                <a:solidFill>
                  <a:srgbClr val="FF00FF"/>
                </a:solidFill>
              </a:rPr>
              <a:t>Eur</a:t>
            </a:r>
            <a:r>
              <a:rPr lang="fr-FR" sz="1600" b="1" dirty="0" smtClean="0">
                <a:solidFill>
                  <a:srgbClr val="FF00FF"/>
                </a:solidFill>
              </a:rPr>
              <a:t> J </a:t>
            </a:r>
            <a:r>
              <a:rPr lang="fr-FR" sz="1600" b="1" dirty="0" err="1" smtClean="0">
                <a:solidFill>
                  <a:srgbClr val="FF00FF"/>
                </a:solidFill>
              </a:rPr>
              <a:t>Ped</a:t>
            </a:r>
            <a:r>
              <a:rPr lang="fr-FR" sz="1600" b="1" dirty="0" smtClean="0">
                <a:solidFill>
                  <a:srgbClr val="FF00FF"/>
                </a:solidFill>
              </a:rPr>
              <a:t> 2008 </a:t>
            </a:r>
          </a:p>
          <a:p>
            <a:pPr>
              <a:lnSpc>
                <a:spcPct val="140000"/>
              </a:lnSpc>
            </a:pPr>
            <a:r>
              <a:rPr lang="fr-FR" sz="1600" b="1" dirty="0">
                <a:solidFill>
                  <a:srgbClr val="FF00FF"/>
                </a:solidFill>
              </a:rPr>
              <a:t>	</a:t>
            </a:r>
            <a:r>
              <a:rPr lang="fr-FR" sz="1600" b="1" dirty="0" smtClean="0">
                <a:solidFill>
                  <a:srgbClr val="FF00FF"/>
                </a:solidFill>
              </a:rPr>
              <a:t>													           Scarpa, OJRD, 2011</a:t>
            </a:r>
            <a:endParaRPr lang="fr-FR" sz="16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8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533400" y="1219200"/>
            <a:ext cx="495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149225"/>
            <a:ext cx="3360738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Enzymothérapie à domicile</a:t>
            </a:r>
            <a:endParaRPr lang="fr-FR" sz="22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>
              <a:lnSpc>
                <a:spcPct val="130000"/>
              </a:lnSpc>
            </a:pPr>
            <a:r>
              <a:rPr lang="fr-FR" sz="2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Guidelines</a:t>
            </a:r>
            <a:endParaRPr lang="fr-FR" sz="2000" b="1" dirty="0">
              <a:solidFill>
                <a:srgbClr val="33CC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81000" y="1481738"/>
            <a:ext cx="18593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Initié à l’hôpital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81000" y="2024675"/>
            <a:ext cx="165942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Patient stable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4228" y="2511974"/>
            <a:ext cx="10567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Sécurité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70480" y="3016393"/>
            <a:ext cx="37497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Protocole d’administration validé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56230" y="3532355"/>
            <a:ext cx="35958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Accord du médecin responsable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45093" y="4112861"/>
            <a:ext cx="339067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Patient informé et consentant</a:t>
            </a: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42476" y="4672555"/>
            <a:ext cx="299312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Structure d’ERT à domicile</a:t>
            </a:r>
            <a:endParaRPr lang="fr-FR" sz="2000" b="1" dirty="0"/>
          </a:p>
        </p:txBody>
      </p:sp>
      <p:grpSp>
        <p:nvGrpSpPr>
          <p:cNvPr id="24" name="Grouper 23"/>
          <p:cNvGrpSpPr/>
          <p:nvPr/>
        </p:nvGrpSpPr>
        <p:grpSpPr>
          <a:xfrm>
            <a:off x="2444602" y="1481738"/>
            <a:ext cx="5856859" cy="400110"/>
            <a:chOff x="2444602" y="1481738"/>
            <a:chExt cx="5856859" cy="400110"/>
          </a:xfrm>
        </p:grpSpPr>
        <p:sp>
          <p:nvSpPr>
            <p:cNvPr id="11" name="ZoneTexte 10"/>
            <p:cNvSpPr txBox="1"/>
            <p:nvPr/>
          </p:nvSpPr>
          <p:spPr>
            <a:xfrm>
              <a:off x="4590189" y="1481738"/>
              <a:ext cx="37112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- Minimum 6 à 12 semaines d’ERT</a:t>
              </a:r>
              <a:endParaRPr lang="fr-FR" sz="2000" dirty="0"/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>
              <a:off x="2444602" y="1706645"/>
              <a:ext cx="19471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904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533400" y="1219200"/>
            <a:ext cx="495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149225"/>
            <a:ext cx="3360738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Enzymothérapie à domicile</a:t>
            </a:r>
            <a:endParaRPr lang="fr-FR" sz="22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>
              <a:lnSpc>
                <a:spcPct val="130000"/>
              </a:lnSpc>
            </a:pPr>
            <a:r>
              <a:rPr lang="fr-FR" sz="2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Guidelines</a:t>
            </a:r>
            <a:endParaRPr lang="fr-FR" sz="2000" b="1" dirty="0">
              <a:solidFill>
                <a:srgbClr val="33CC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81000" y="1481738"/>
            <a:ext cx="18593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Initié à l’hôpital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81000" y="2024675"/>
            <a:ext cx="165942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Patient stable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4228" y="2511974"/>
            <a:ext cx="10567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Sécurité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70480" y="3016393"/>
            <a:ext cx="37497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Protocole d’administration validé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56230" y="3532355"/>
            <a:ext cx="35958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Accord du médecin responsable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45093" y="4112861"/>
            <a:ext cx="339067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Patient informé et consentant</a:t>
            </a: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42476" y="4672555"/>
            <a:ext cx="299312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Structure d’ERT à domicile</a:t>
            </a:r>
            <a:endParaRPr lang="fr-FR" sz="2000" b="1" dirty="0"/>
          </a:p>
        </p:txBody>
      </p:sp>
      <p:sp>
        <p:nvSpPr>
          <p:cNvPr id="12" name="ZoneTexte 11"/>
          <p:cNvSpPr txBox="1"/>
          <p:nvPr/>
        </p:nvSpPr>
        <p:spPr>
          <a:xfrm flipH="1">
            <a:off x="4728653" y="1499343"/>
            <a:ext cx="4292987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dirty="0" smtClean="0"/>
              <a:t>- Pas de RAP dans les 6 </a:t>
            </a:r>
            <a:r>
              <a:rPr lang="fr-FR" sz="2000" dirty="0" err="1" smtClean="0"/>
              <a:t>sem</a:t>
            </a:r>
            <a:r>
              <a:rPr lang="fr-FR" sz="2000" dirty="0" smtClean="0"/>
              <a:t>    	précédentes</a:t>
            </a:r>
          </a:p>
          <a:p>
            <a:pPr>
              <a:lnSpc>
                <a:spcPct val="120000"/>
              </a:lnSpc>
            </a:pPr>
            <a:r>
              <a:rPr lang="fr-FR" sz="2000" dirty="0" smtClean="0"/>
              <a:t>- Pas de difficulté d’accès veineux</a:t>
            </a:r>
          </a:p>
          <a:p>
            <a:pPr>
              <a:lnSpc>
                <a:spcPct val="120000"/>
              </a:lnSpc>
            </a:pPr>
            <a:r>
              <a:rPr lang="fr-FR" sz="2000" dirty="0" smtClean="0"/>
              <a:t>- Protocole d’urgence</a:t>
            </a:r>
          </a:p>
          <a:p>
            <a:pPr>
              <a:lnSpc>
                <a:spcPct val="120000"/>
              </a:lnSpc>
            </a:pPr>
            <a:r>
              <a:rPr lang="fr-FR" sz="2000" dirty="0" smtClean="0"/>
              <a:t>- Médecin responsable &lt; 1h domicile et     	disponible pour consultation si RAP</a:t>
            </a:r>
          </a:p>
          <a:p>
            <a:pPr>
              <a:lnSpc>
                <a:spcPct val="120000"/>
              </a:lnSpc>
            </a:pPr>
            <a:r>
              <a:rPr lang="fr-FR" sz="2000" dirty="0" smtClean="0"/>
              <a:t>- Décaler la perfusion si pathologie 	fébrile ou respiratoire </a:t>
            </a:r>
            <a:endParaRPr lang="fr-FR" sz="2000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1547701" y="2725340"/>
            <a:ext cx="2870521" cy="132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73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533400" y="1219200"/>
            <a:ext cx="495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149225"/>
            <a:ext cx="3360738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Enzymothérapie à domicile</a:t>
            </a:r>
            <a:endParaRPr lang="fr-FR" sz="22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>
              <a:lnSpc>
                <a:spcPct val="130000"/>
              </a:lnSpc>
            </a:pPr>
            <a:r>
              <a:rPr lang="fr-FR" sz="2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Guidelines</a:t>
            </a:r>
            <a:endParaRPr lang="fr-FR" sz="2000" b="1" dirty="0">
              <a:solidFill>
                <a:srgbClr val="33CC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81000" y="1481738"/>
            <a:ext cx="18593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Initié à l’hôpital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81000" y="2024675"/>
            <a:ext cx="165942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Patient stable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4228" y="2511974"/>
            <a:ext cx="10567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Sécurité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70480" y="3016393"/>
            <a:ext cx="37497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Protocole d’administration validé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56230" y="3532355"/>
            <a:ext cx="35958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Accord du médecin responsable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45093" y="4112861"/>
            <a:ext cx="339067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Patient informé et consentant</a:t>
            </a: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42476" y="4672555"/>
            <a:ext cx="299312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Structure d’ERT à domicile</a:t>
            </a:r>
            <a:endParaRPr lang="fr-FR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728653" y="2956656"/>
            <a:ext cx="4415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 Protocole non modifié &gt; 4 perfusions</a:t>
            </a:r>
          </a:p>
          <a:p>
            <a:r>
              <a:rPr lang="fr-FR" sz="2000" dirty="0" smtClean="0"/>
              <a:t>- Pas de modification à domicile</a:t>
            </a:r>
            <a:endParaRPr lang="fr-FR" sz="2000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219799" y="3201613"/>
            <a:ext cx="383618" cy="132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73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533400" y="1219200"/>
            <a:ext cx="495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149225"/>
            <a:ext cx="3650308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Enzymothérapie à domicile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>
              <a:lnSpc>
                <a:spcPct val="130000"/>
              </a:lnSpc>
            </a:pPr>
            <a:r>
              <a:rPr lang="fr-FR" sz="2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Contre-indications</a:t>
            </a:r>
            <a:endParaRPr lang="fr-FR" sz="2400" b="1" dirty="0">
              <a:solidFill>
                <a:srgbClr val="33CC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28266" y="184720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64899" y="1847202"/>
            <a:ext cx="8122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 smtClean="0"/>
              <a:t>Réactions </a:t>
            </a:r>
            <a:r>
              <a:rPr lang="fr-FR" sz="2400" dirty="0"/>
              <a:t>associées aux perfusions récurrentes et/ou sévères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52070" y="2631335"/>
            <a:ext cx="843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 smtClean="0"/>
              <a:t>Obstruction </a:t>
            </a:r>
            <a:r>
              <a:rPr lang="fr-FR" sz="2400" dirty="0"/>
              <a:t>des voies aériennes ou des difficultés de ventilation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20571" y="3313829"/>
            <a:ext cx="380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 smtClean="0"/>
              <a:t>Difficultés </a:t>
            </a:r>
            <a:r>
              <a:rPr lang="fr-FR" sz="2400" dirty="0"/>
              <a:t>d’abord veineux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899" y="4003897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 smtClean="0"/>
              <a:t>Refus </a:t>
            </a:r>
            <a:r>
              <a:rPr lang="fr-FR" sz="2400" dirty="0"/>
              <a:t>du patient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33400" y="4658110"/>
            <a:ext cx="816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 smtClean="0"/>
              <a:t>Evaluation </a:t>
            </a:r>
            <a:r>
              <a:rPr lang="fr-FR" sz="2400" dirty="0"/>
              <a:t>des risques incompatible avec cette thérapeutique</a:t>
            </a:r>
            <a:r>
              <a:rPr lang="en-GB" sz="2400" dirty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1499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3416</TotalTime>
  <Words>1030</Words>
  <Application>Microsoft Macintosh PowerPoint</Application>
  <PresentationFormat>Présentation à l'écran (4:3)</PresentationFormat>
  <Paragraphs>208</Paragraphs>
  <Slides>18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Enzymothérapie à domicile  mucopolysaccharidoses et autres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Enzymothérapie à domicile  mucopolysaccharidoses et autres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Enzymothérapie à domicile - CET MPS, Paris le 21/09/12</dc:title>
  <dc:creator>Utilisateur de Microsoft Office</dc:creator>
  <cp:lastModifiedBy>Utilisateur de Microsoft Office</cp:lastModifiedBy>
  <cp:revision>49</cp:revision>
  <dcterms:created xsi:type="dcterms:W3CDTF">2012-09-20T18:51:10Z</dcterms:created>
  <dcterms:modified xsi:type="dcterms:W3CDTF">2013-06-20T04:55:14Z</dcterms:modified>
</cp:coreProperties>
</file>